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embeddedFontLst>
    <p:embeddedFont>
      <p:font typeface="Play"/>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j8STFTq4qJHa5lwSlkWsAqQwzIL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2" d="100"/>
          <a:sy n="152" d="100"/>
        </p:scale>
        <p:origin x="604" y="1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‹Nº›</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Welcome to Session 3 of our course. In this presentation, we will cover the basics of Internet Navigation, including what is the internet, web browsers, searching for information online, and internet security and privacy.</a:t>
            </a: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Zoho is a free email service provided by Zoho Corporation. It offers several features such as a calendar, contacts, and tasks. It also offers integration with other Zoho products.</a:t>
            </a:r>
            <a:endParaRPr/>
          </a:p>
        </p:txBody>
      </p:sp>
      <p:sp>
        <p:nvSpPr>
          <p:cNvPr id="181" name="Google Shape;18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To use email for communication, it is necessary to have an email account. We will go through the different steps involved in creating an email account such as choosing an email address, password strength, and email verification.</a:t>
            </a:r>
            <a:endParaRPr/>
          </a:p>
        </p:txBody>
      </p:sp>
      <p:sp>
        <p:nvSpPr>
          <p:cNvPr id="192" name="Google Shape;19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steps to create an email account vary depending on the email service provider. However, the basic steps involve providing personal information such as name, date of birth, and phone number. You will also need to choose an email address and a strong password.</a:t>
            </a:r>
            <a:endParaRPr/>
          </a:p>
        </p:txBody>
      </p:sp>
      <p:sp>
        <p:nvSpPr>
          <p:cNvPr id="203" name="Google Shape;20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Choosing an email address is an important part of creating an email account. It is recommended to use an email address that is easy to remember and professional. Avoid using email addresses that are too personal or inappropriate.</a:t>
            </a:r>
            <a:endParaRPr/>
          </a:p>
        </p:txBody>
      </p:sp>
      <p:sp>
        <p:nvSpPr>
          <p:cNvPr id="214" name="Google Shape;21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 strong password is essential to secure your email account. It is recommended to use a combination of uppercase and lowercase letters, numbers, and special characters. Avoid using common words or personal information.</a:t>
            </a:r>
            <a:endParaRPr/>
          </a:p>
        </p:txBody>
      </p:sp>
      <p:sp>
        <p:nvSpPr>
          <p:cNvPr id="225" name="Google Shape;22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After creating an email account, most email service providers will require you to verify your email address. This is done by sending a verification email to your email address. You will need to click on the verification link in the email to complete the verification process.</a:t>
            </a:r>
            <a:endParaRPr/>
          </a:p>
        </p:txBody>
      </p:sp>
      <p:sp>
        <p:nvSpPr>
          <p:cNvPr id="236" name="Google Shape;23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Once you have created an email account, you can start sending and receiving emails. We will go through the different steps involved in sending, receiving, and organizing emails.</a:t>
            </a:r>
            <a:endParaRPr/>
          </a:p>
        </p:txBody>
      </p:sp>
      <p:sp>
        <p:nvSpPr>
          <p:cNvPr id="247" name="Google Shape;24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To send an email, you will need to compose a new email, enter the recipient's email address, add a subject, and write the message. You can also add attachments to the email.</a:t>
            </a:r>
            <a:endParaRPr/>
          </a:p>
        </p:txBody>
      </p:sp>
      <p:sp>
        <p:nvSpPr>
          <p:cNvPr id="258" name="Google Shape;25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To reply to an email, you can click on the reply button in the email. This will open a new email window with the original email already included. You can then compose your reply and send it.</a:t>
            </a:r>
            <a:endParaRPr/>
          </a:p>
        </p:txBody>
      </p:sp>
      <p:sp>
        <p:nvSpPr>
          <p:cNvPr id="269" name="Google Shape;269;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To forward an email, you need to open the email and click on the forward button. This will open a new email window with the original email already included. You can then add the email address of the recipient and send it.</a:t>
            </a:r>
            <a:endParaRPr/>
          </a:p>
        </p:txBody>
      </p:sp>
      <p:sp>
        <p:nvSpPr>
          <p:cNvPr id="280" name="Google Shape;280;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 will start by understanding what email is and why it is important for communication. Then, we will explore the different email service providers available and how to create an email account. We will then go through the steps involved in sending, receiving and organizing emails. Finally, we will learn how to attach files to an email.</a:t>
            </a:r>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Organizing emails in folders can help you manage your emails efficiently. Most email service providers allow you to create folders and move emails to specific folders. This can help you keep track of important emails and reduce clutter.</a:t>
            </a:r>
            <a:endParaRPr/>
          </a:p>
        </p:txBody>
      </p:sp>
      <p:sp>
        <p:nvSpPr>
          <p:cNvPr id="288" name="Google Shape;288;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You can attach files to an email by clicking on the attachment button in the email. You can then select the file you want to attach and add it to the email. It is important to note that there is a size limit to the attachment.</a:t>
            </a:r>
            <a:endParaRPr/>
          </a:p>
        </p:txBody>
      </p:sp>
      <p:sp>
        <p:nvSpPr>
          <p:cNvPr id="299" name="Google Shape;299;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Most file types can be attached to an email such as documents, photos, and videos. However, it is important to note that some email service providers may have restrictions on the types of files that can be attached.</a:t>
            </a:r>
            <a:endParaRPr/>
          </a:p>
        </p:txBody>
      </p:sp>
      <p:sp>
        <p:nvSpPr>
          <p:cNvPr id="307" name="Google Shape;307;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Most email service providers have a size limit on the attachments that can be added to an email. It is important to check the size limit before attaching a file. If the file is too large, it can be shared using a cloud storage service such as Google Drive or Dropbox.</a:t>
            </a:r>
            <a:endParaRPr/>
          </a:p>
        </p:txBody>
      </p:sp>
      <p:sp>
        <p:nvSpPr>
          <p:cNvPr id="318" name="Google Shape;318;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Let's create an email account, send, and receive emails. Follow the instructions on the screen to create an email account. Once you have created an email account, send an email to the provided email address and check your inbox for a reply.</a:t>
            </a:r>
            <a:endParaRPr/>
          </a:p>
        </p:txBody>
      </p:sp>
      <p:sp>
        <p:nvSpPr>
          <p:cNvPr id="329" name="Google Shape;329;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Email is a digital communication tool used to send and receive messages over the Internet. It is a fast and efficient way to communicate with people around the world. We will explore the various benefits of using email for communication.</a:t>
            </a:r>
            <a:endParaRPr/>
          </a:p>
        </p:txBody>
      </p:sp>
      <p:sp>
        <p:nvSpPr>
          <p:cNvPr id="107" name="Google Shape;10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Email is a digital communication tool that allows you to send and receive messages over the Internet. It is a fast and efficient way to communicate with people around the world.</a:t>
            </a:r>
            <a:endParaRPr/>
          </a:p>
        </p:txBody>
      </p:sp>
      <p:sp>
        <p:nvSpPr>
          <p:cNvPr id="118" name="Google Shape;11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Email is a convenient and cost-effective way to communicate with others. It allows you to send messages 24/7, without the need to wait for your recipient to be available. It is also useful for sending and receiving important documents and files.</a:t>
            </a:r>
            <a:endParaRPr/>
          </a:p>
        </p:txBody>
      </p:sp>
      <p:sp>
        <p:nvSpPr>
          <p:cNvPr id="129" name="Google Shape;12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There are different email service providers available that offer email services to users. We will explore some of the popular email service providers such as Gmail, Outlook, Yahoo, and Zoho.</a:t>
            </a:r>
            <a:endParaRPr/>
          </a:p>
        </p:txBody>
      </p:sp>
      <p:sp>
        <p:nvSpPr>
          <p:cNvPr id="140" name="Google Shape;14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Gmail is a free email service provided by Google. It offers several features such as a large storage capacity, spam filtering, and integration with other Google products.</a:t>
            </a:r>
            <a:endParaRPr/>
          </a:p>
        </p:txBody>
      </p:sp>
      <p:sp>
        <p:nvSpPr>
          <p:cNvPr id="151" name="Google Shape;15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Outlook is a free email service provided by Microsoft. It offers several features such as a calendar, contacts, and tasks. It also offers integration with other Microsoft products.</a:t>
            </a:r>
            <a:endParaRPr/>
          </a:p>
        </p:txBody>
      </p:sp>
      <p:sp>
        <p:nvSpPr>
          <p:cNvPr id="162" name="Google Shape;16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Yahoo is a free email service provided by Yahoo!. It offers several features such as a large storage capacity, spam filtering, and integration with other Yahoo! products.</a:t>
            </a:r>
            <a:endParaRPr/>
          </a:p>
        </p:txBody>
      </p:sp>
      <p:sp>
        <p:nvSpPr>
          <p:cNvPr id="173" name="Google Shape;17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2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3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1"/>
        <p:cNvGrpSpPr/>
        <p:nvPr/>
      </p:nvGrpSpPr>
      <p:grpSpPr>
        <a:xfrm>
          <a:off x="0" y="0"/>
          <a:ext cx="0" cy="0"/>
          <a:chOff x="0" y="0"/>
          <a:chExt cx="0" cy="0"/>
        </a:xfrm>
      </p:grpSpPr>
      <p:sp>
        <p:nvSpPr>
          <p:cNvPr id="22" name="Google Shape;22;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8"/>
        <p:cNvGrpSpPr/>
        <p:nvPr/>
      </p:nvGrpSpPr>
      <p:grpSpPr>
        <a:xfrm>
          <a:off x="0" y="0"/>
          <a:ext cx="0" cy="0"/>
          <a:chOff x="0" y="0"/>
          <a:chExt cx="0" cy="0"/>
        </a:xfrm>
      </p:grpSpPr>
      <p:sp>
        <p:nvSpPr>
          <p:cNvPr id="29" name="Google Shape;29;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4"/>
        <p:cNvGrpSpPr/>
        <p:nvPr/>
      </p:nvGrpSpPr>
      <p:grpSpPr>
        <a:xfrm>
          <a:off x="0" y="0"/>
          <a:ext cx="0" cy="0"/>
          <a:chOff x="0" y="0"/>
          <a:chExt cx="0" cy="0"/>
        </a:xfrm>
      </p:grpSpPr>
      <p:sp>
        <p:nvSpPr>
          <p:cNvPr id="35" name="Google Shape;35;p2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7" name="Google Shape;3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3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9"/>
        <p:cNvGrpSpPr/>
        <p:nvPr/>
      </p:nvGrpSpPr>
      <p:grpSpPr>
        <a:xfrm>
          <a:off x="0" y="0"/>
          <a:ext cx="0" cy="0"/>
          <a:chOff x="0" y="0"/>
          <a:chExt cx="0" cy="0"/>
        </a:xfrm>
      </p:grpSpPr>
      <p:sp>
        <p:nvSpPr>
          <p:cNvPr id="50" name="Google Shape;5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4"/>
        <p:cNvGrpSpPr/>
        <p:nvPr/>
      </p:nvGrpSpPr>
      <p:grpSpPr>
        <a:xfrm>
          <a:off x="0" y="0"/>
          <a:ext cx="0" cy="0"/>
          <a:chOff x="0" y="0"/>
          <a:chExt cx="0" cy="0"/>
        </a:xfrm>
      </p:grpSpPr>
      <p:sp>
        <p:nvSpPr>
          <p:cNvPr id="55" name="Google Shape;5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4"/>
          <p:cNvSpPr>
            <a:spLocks noGrp="1"/>
          </p:cNvSpPr>
          <p:nvPr>
            <p:ph type="pic" idx="2"/>
          </p:nvPr>
        </p:nvSpPr>
        <p:spPr>
          <a:xfrm>
            <a:off x="5183188" y="987425"/>
            <a:ext cx="6172200" cy="4873625"/>
          </a:xfrm>
          <a:prstGeom prst="rect">
            <a:avLst/>
          </a:prstGeom>
          <a:noFill/>
          <a:ln>
            <a:noFill/>
          </a:ln>
        </p:spPr>
      </p:sp>
      <p:sp>
        <p:nvSpPr>
          <p:cNvPr id="68" name="Google Shape;68;p3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89" name="Google Shape;89;p1"/>
          <p:cNvSpPr/>
          <p:nvPr/>
        </p:nvSpPr>
        <p:spPr>
          <a:xfrm>
            <a:off x="0" y="0"/>
            <a:ext cx="12192000" cy="6858000"/>
          </a:xfrm>
          <a:prstGeom prst="rect">
            <a:avLst/>
          </a:prstGeom>
          <a:gradFill>
            <a:gsLst>
              <a:gs pos="0">
                <a:schemeClr val="accent1"/>
              </a:gs>
              <a:gs pos="100000">
                <a:schemeClr val="accent2"/>
              </a:gs>
            </a:gsLst>
            <a:lin ang="27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90" name="Google Shape;90;p1"/>
          <p:cNvSpPr txBox="1">
            <a:spLocks noGrp="1"/>
          </p:cNvSpPr>
          <p:nvPr>
            <p:ph type="ctrTitle"/>
          </p:nvPr>
        </p:nvSpPr>
        <p:spPr>
          <a:xfrm>
            <a:off x="1301262" y="590062"/>
            <a:ext cx="5517822" cy="283893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5600"/>
              <a:buFont typeface="Play"/>
              <a:buNone/>
            </a:pPr>
            <a:r>
              <a:rPr lang="en-US" sz="5600">
                <a:solidFill>
                  <a:srgbClr val="FFFFFF"/>
                </a:solidFill>
              </a:rPr>
              <a:t>Basic Computing Curriculum</a:t>
            </a:r>
            <a:endParaRPr sz="5600">
              <a:solidFill>
                <a:srgbClr val="FFFFFF"/>
              </a:solidFill>
            </a:endParaRPr>
          </a:p>
        </p:txBody>
      </p:sp>
      <p:sp>
        <p:nvSpPr>
          <p:cNvPr id="91" name="Google Shape;91;p1"/>
          <p:cNvSpPr txBox="1">
            <a:spLocks noGrp="1"/>
          </p:cNvSpPr>
          <p:nvPr>
            <p:ph type="subTitle" idx="1"/>
          </p:nvPr>
        </p:nvSpPr>
        <p:spPr>
          <a:xfrm>
            <a:off x="5642044" y="4698614"/>
            <a:ext cx="5088650" cy="119812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FFFF"/>
              </a:buClr>
              <a:buSzPts val="2000"/>
              <a:buNone/>
            </a:pPr>
            <a:r>
              <a:rPr lang="en-US" sz="2000">
                <a:solidFill>
                  <a:srgbClr val="FFFFFF"/>
                </a:solidFill>
              </a:rPr>
              <a:t>Session 6: Email for Communication</a:t>
            </a:r>
            <a:endParaRPr sz="2000">
              <a:solidFill>
                <a:srgbClr val="FFFFFF"/>
              </a:solidFill>
            </a:endParaRPr>
          </a:p>
        </p:txBody>
      </p:sp>
      <p:cxnSp>
        <p:nvCxnSpPr>
          <p:cNvPr id="92" name="Google Shape;92;p1"/>
          <p:cNvCxnSpPr/>
          <p:nvPr/>
        </p:nvCxnSpPr>
        <p:spPr>
          <a:xfrm>
            <a:off x="1301262" y="3496322"/>
            <a:ext cx="0" cy="3352800"/>
          </a:xfrm>
          <a:prstGeom prst="straightConnector1">
            <a:avLst/>
          </a:prstGeom>
          <a:noFill/>
          <a:ln w="25400" cap="sq" cmpd="sng">
            <a:solidFill>
              <a:srgbClr val="FFFFFF"/>
            </a:solidFill>
            <a:prstDash val="solid"/>
            <a:bevel/>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400"/>
                                        <p:tgtEl>
                                          <p:spTgt spid="90"/>
                                        </p:tgtEl>
                                      </p:cBhvr>
                                    </p:animEffect>
                                  </p:childTnLst>
                                </p:cTn>
                              </p:par>
                              <p:par>
                                <p:cTn id="8" presetID="10" presetClass="entr" presetSubtype="0" fill="hold" nodeType="withEffect">
                                  <p:stCondLst>
                                    <p:cond delay="2000"/>
                                  </p:stCondLst>
                                  <p:childTnLst>
                                    <p:set>
                                      <p:cBhvr>
                                        <p:cTn id="9" dur="1" fill="hold">
                                          <p:stCondLst>
                                            <p:cond delay="0"/>
                                          </p:stCondLst>
                                        </p:cTn>
                                        <p:tgtEl>
                                          <p:spTgt spid="91">
                                            <p:txEl>
                                              <p:pRg st="0" end="0"/>
                                            </p:txEl>
                                          </p:spTgt>
                                        </p:tgtEl>
                                        <p:attrNameLst>
                                          <p:attrName>style.visibility</p:attrName>
                                        </p:attrNameLst>
                                      </p:cBhvr>
                                      <p:to>
                                        <p:strVal val="visible"/>
                                      </p:to>
                                    </p:set>
                                    <p:animEffect transition="in" filter="fade">
                                      <p:cBhvr>
                                        <p:cTn id="10" dur="400"/>
                                        <p:tgtEl>
                                          <p:spTgt spid="91">
                                            <p:txEl>
                                              <p:pRg st="0" end="0"/>
                                            </p:txEl>
                                          </p:spTgt>
                                        </p:tgtEl>
                                      </p:cBhvr>
                                    </p:animEffect>
                                  </p:childTnLst>
                                </p:cTn>
                              </p:par>
                              <p:par>
                                <p:cTn id="11" presetID="10" presetClass="entr" presetSubtype="0" fill="hold" nodeType="withEffect">
                                  <p:stCondLst>
                                    <p:cond delay="250"/>
                                  </p:stCondLst>
                                  <p:childTnLst>
                                    <p:set>
                                      <p:cBhvr>
                                        <p:cTn id="12" dur="1" fill="hold">
                                          <p:stCondLst>
                                            <p:cond delay="0"/>
                                          </p:stCondLst>
                                        </p:cTn>
                                        <p:tgtEl>
                                          <p:spTgt spid="91"/>
                                        </p:tgtEl>
                                        <p:attrNameLst>
                                          <p:attrName>style.visibility</p:attrName>
                                        </p:attrNameLst>
                                      </p:cBhvr>
                                      <p:to>
                                        <p:strVal val="visible"/>
                                      </p:to>
                                    </p:set>
                                    <p:animEffect transition="in" filter="fade">
                                      <p:cBhvr>
                                        <p:cTn id="13"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2"/>
        <p:cNvGrpSpPr/>
        <p:nvPr/>
      </p:nvGrpSpPr>
      <p:grpSpPr>
        <a:xfrm>
          <a:off x="0" y="0"/>
          <a:ext cx="0" cy="0"/>
          <a:chOff x="0" y="0"/>
          <a:chExt cx="0" cy="0"/>
        </a:xfrm>
      </p:grpSpPr>
      <p:cxnSp>
        <p:nvCxnSpPr>
          <p:cNvPr id="183" name="Google Shape;183;p10"/>
          <p:cNvCxnSpPr/>
          <p:nvPr/>
        </p:nvCxnSpPr>
        <p:spPr>
          <a:xfrm>
            <a:off x="713232" y="1031001"/>
            <a:ext cx="978862" cy="0"/>
          </a:xfrm>
          <a:prstGeom prst="straightConnector1">
            <a:avLst/>
          </a:prstGeom>
          <a:noFill/>
          <a:ln w="76200" cap="flat" cmpd="sng">
            <a:solidFill>
              <a:schemeClr val="accent1"/>
            </a:solidFill>
            <a:prstDash val="solid"/>
            <a:miter lim="800000"/>
            <a:headEnd type="none" w="sm" len="sm"/>
            <a:tailEnd type="none" w="sm" len="sm"/>
          </a:ln>
        </p:spPr>
      </p:cxnSp>
      <p:sp>
        <p:nvSpPr>
          <p:cNvPr id="184" name="Google Shape;184;p1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85" name="Google Shape;185;p10" descr="mailbox 3d concept"/>
          <p:cNvPicPr preferRelativeResize="0">
            <a:picLocks noGrp="1"/>
          </p:cNvPicPr>
          <p:nvPr>
            <p:ph type="body" idx="1"/>
          </p:nvPr>
        </p:nvPicPr>
        <p:blipFill rotWithShape="1">
          <a:blip r:embed="rId3">
            <a:alphaModFix/>
          </a:blip>
          <a:srcRect b="5695"/>
          <a:stretch/>
        </p:blipFill>
        <p:spPr>
          <a:xfrm>
            <a:off x="20" y="535709"/>
            <a:ext cx="8229580" cy="5820640"/>
          </a:xfrm>
          <a:prstGeom prst="rect">
            <a:avLst/>
          </a:prstGeom>
          <a:noFill/>
          <a:ln>
            <a:noFill/>
          </a:ln>
        </p:spPr>
      </p:pic>
      <p:cxnSp>
        <p:nvCxnSpPr>
          <p:cNvPr id="186" name="Google Shape;186;p10"/>
          <p:cNvCxnSpPr/>
          <p:nvPr/>
        </p:nvCxnSpPr>
        <p:spPr>
          <a:xfrm>
            <a:off x="-1" y="6359240"/>
            <a:ext cx="8229600" cy="0"/>
          </a:xfrm>
          <a:prstGeom prst="straightConnector1">
            <a:avLst/>
          </a:prstGeom>
          <a:noFill/>
          <a:ln w="76200" cap="flat" cmpd="sng">
            <a:solidFill>
              <a:schemeClr val="accent1"/>
            </a:solidFill>
            <a:prstDash val="solid"/>
            <a:miter lim="800000"/>
            <a:headEnd type="none" w="sm" len="sm"/>
            <a:tailEnd type="none" w="sm" len="sm"/>
          </a:ln>
        </p:spPr>
      </p:cxnSp>
      <p:sp>
        <p:nvSpPr>
          <p:cNvPr id="187" name="Google Shape;187;p10"/>
          <p:cNvSpPr txBox="1">
            <a:spLocks noGrp="1"/>
          </p:cNvSpPr>
          <p:nvPr>
            <p:ph type="title"/>
          </p:nvPr>
        </p:nvSpPr>
        <p:spPr>
          <a:xfrm>
            <a:off x="8719126" y="979051"/>
            <a:ext cx="2811879" cy="1807048"/>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3600"/>
              <a:buFont typeface="Play"/>
              <a:buNone/>
            </a:pPr>
            <a:r>
              <a:rPr lang="en-US" sz="3600" b="1"/>
              <a:t>Zoho</a:t>
            </a:r>
            <a:endParaRPr/>
          </a:p>
        </p:txBody>
      </p:sp>
      <p:sp>
        <p:nvSpPr>
          <p:cNvPr id="188" name="Google Shape;188;p10"/>
          <p:cNvSpPr txBox="1">
            <a:spLocks noGrp="1"/>
          </p:cNvSpPr>
          <p:nvPr>
            <p:ph type="body" idx="2"/>
          </p:nvPr>
        </p:nvSpPr>
        <p:spPr>
          <a:xfrm>
            <a:off x="8719128" y="2922624"/>
            <a:ext cx="2811880" cy="340995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400"/>
              <a:buNone/>
            </a:pPr>
            <a:endParaRPr sz="1400" b="1"/>
          </a:p>
          <a:p>
            <a:pPr marL="0" lvl="1" indent="0" algn="l" rtl="0">
              <a:lnSpc>
                <a:spcPct val="90000"/>
              </a:lnSpc>
              <a:spcBef>
                <a:spcPts val="500"/>
              </a:spcBef>
              <a:spcAft>
                <a:spcPts val="0"/>
              </a:spcAft>
              <a:buClr>
                <a:schemeClr val="dk1"/>
              </a:buClr>
              <a:buSzPts val="1400"/>
              <a:buNone/>
            </a:pPr>
            <a:r>
              <a:rPr lang="en-US" sz="1400"/>
              <a:t>Zoho is a free email service offered by Zoho Corporation that provides several features such as a calendar, contacts, and tasks. It also offers integration with other Zoho products, making it a popular choice for businesses.</a:t>
            </a:r>
            <a:endParaRPr sz="14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88"/>
                                        </p:tgtEl>
                                        <p:attrNameLst>
                                          <p:attrName>style.visibility</p:attrName>
                                        </p:attrNameLst>
                                      </p:cBhvr>
                                      <p:to>
                                        <p:strVal val="visible"/>
                                      </p:to>
                                    </p:set>
                                    <p:animEffect transition="in" filter="fade">
                                      <p:cBhvr>
                                        <p:cTn id="7" dur="5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cxnSp>
        <p:nvCxnSpPr>
          <p:cNvPr id="194" name="Google Shape;194;p11"/>
          <p:cNvCxnSpPr/>
          <p:nvPr/>
        </p:nvCxnSpPr>
        <p:spPr>
          <a:xfrm>
            <a:off x="713232" y="1031001"/>
            <a:ext cx="978862" cy="0"/>
          </a:xfrm>
          <a:prstGeom prst="straightConnector1">
            <a:avLst/>
          </a:prstGeom>
          <a:noFill/>
          <a:ln w="76200" cap="flat" cmpd="sng">
            <a:solidFill>
              <a:schemeClr val="accent1"/>
            </a:solidFill>
            <a:prstDash val="solid"/>
            <a:miter lim="800000"/>
            <a:headEnd type="none" w="sm" len="sm"/>
            <a:tailEnd type="none" w="sm" len="sm"/>
          </a:ln>
        </p:spPr>
      </p:cxnSp>
      <p:sp>
        <p:nvSpPr>
          <p:cNvPr id="195" name="Google Shape;195;p1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96" name="Google Shape;196;p11" descr="Email security concept"/>
          <p:cNvPicPr preferRelativeResize="0">
            <a:picLocks noGrp="1"/>
          </p:cNvPicPr>
          <p:nvPr>
            <p:ph type="body" idx="1"/>
          </p:nvPr>
        </p:nvPicPr>
        <p:blipFill rotWithShape="1">
          <a:blip r:embed="rId3">
            <a:alphaModFix/>
          </a:blip>
          <a:srcRect l="13118" r="7063" b="-3"/>
          <a:stretch/>
        </p:blipFill>
        <p:spPr>
          <a:xfrm>
            <a:off x="20" y="914399"/>
            <a:ext cx="4416532" cy="5353523"/>
          </a:xfrm>
          <a:prstGeom prst="rect">
            <a:avLst/>
          </a:prstGeom>
          <a:noFill/>
          <a:ln>
            <a:noFill/>
          </a:ln>
        </p:spPr>
      </p:pic>
      <p:cxnSp>
        <p:nvCxnSpPr>
          <p:cNvPr id="197" name="Google Shape;197;p11"/>
          <p:cNvCxnSpPr/>
          <p:nvPr/>
        </p:nvCxnSpPr>
        <p:spPr>
          <a:xfrm rot="10800000" flipH="1">
            <a:off x="0" y="6267922"/>
            <a:ext cx="4416552" cy="1"/>
          </a:xfrm>
          <a:prstGeom prst="straightConnector1">
            <a:avLst/>
          </a:prstGeom>
          <a:noFill/>
          <a:ln w="76200" cap="flat" cmpd="sng">
            <a:solidFill>
              <a:schemeClr val="accent1"/>
            </a:solidFill>
            <a:prstDash val="solid"/>
            <a:miter lim="800000"/>
            <a:headEnd type="none" w="sm" len="sm"/>
            <a:tailEnd type="none" w="sm" len="sm"/>
          </a:ln>
        </p:spPr>
      </p:cxnSp>
      <p:sp>
        <p:nvSpPr>
          <p:cNvPr id="198" name="Google Shape;198;p11"/>
          <p:cNvSpPr txBox="1">
            <a:spLocks noGrp="1"/>
          </p:cNvSpPr>
          <p:nvPr>
            <p:ph type="title"/>
          </p:nvPr>
        </p:nvSpPr>
        <p:spPr>
          <a:xfrm>
            <a:off x="5029200" y="914400"/>
            <a:ext cx="6501810" cy="109728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4000"/>
              <a:buFont typeface="Play"/>
              <a:buNone/>
            </a:pPr>
            <a:r>
              <a:rPr lang="en-US" sz="4000" b="1"/>
              <a:t>Creating an Email Account</a:t>
            </a:r>
            <a:endParaRPr/>
          </a:p>
        </p:txBody>
      </p:sp>
      <p:sp>
        <p:nvSpPr>
          <p:cNvPr id="199" name="Google Shape;199;p11"/>
          <p:cNvSpPr txBox="1">
            <a:spLocks noGrp="1"/>
          </p:cNvSpPr>
          <p:nvPr>
            <p:ph type="body" idx="2"/>
          </p:nvPr>
        </p:nvSpPr>
        <p:spPr>
          <a:xfrm>
            <a:off x="5029200" y="2176036"/>
            <a:ext cx="6501810" cy="412188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400"/>
              <a:buNone/>
            </a:pPr>
            <a:r>
              <a:rPr lang="en-US" sz="1400" b="1"/>
              <a:t>Choosing Email Address</a:t>
            </a:r>
            <a:endParaRPr/>
          </a:p>
          <a:p>
            <a:pPr marL="0" lvl="1" indent="0" algn="l" rtl="0">
              <a:lnSpc>
                <a:spcPct val="90000"/>
              </a:lnSpc>
              <a:spcBef>
                <a:spcPts val="500"/>
              </a:spcBef>
              <a:spcAft>
                <a:spcPts val="0"/>
              </a:spcAft>
              <a:buClr>
                <a:schemeClr val="dk1"/>
              </a:buClr>
              <a:buSzPts val="1400"/>
              <a:buNone/>
            </a:pPr>
            <a:r>
              <a:rPr lang="en-US" sz="1400"/>
              <a:t>Choosing an email address is the first step in creating an email account. It should be unique and memorable, so people can easily remember and use it to communicate with you.</a:t>
            </a:r>
            <a:endParaRPr/>
          </a:p>
          <a:p>
            <a:pPr marL="0" lvl="0" indent="0" algn="l" rtl="0">
              <a:lnSpc>
                <a:spcPct val="90000"/>
              </a:lnSpc>
              <a:spcBef>
                <a:spcPts val="2500"/>
              </a:spcBef>
              <a:spcAft>
                <a:spcPts val="0"/>
              </a:spcAft>
              <a:buClr>
                <a:schemeClr val="dk1"/>
              </a:buClr>
              <a:buSzPts val="1400"/>
              <a:buNone/>
            </a:pPr>
            <a:r>
              <a:rPr lang="en-US" sz="1400" b="1"/>
              <a:t>Password Strength</a:t>
            </a:r>
            <a:endParaRPr/>
          </a:p>
          <a:p>
            <a:pPr marL="0" lvl="1" indent="0" algn="l" rtl="0">
              <a:lnSpc>
                <a:spcPct val="90000"/>
              </a:lnSpc>
              <a:spcBef>
                <a:spcPts val="500"/>
              </a:spcBef>
              <a:spcAft>
                <a:spcPts val="0"/>
              </a:spcAft>
              <a:buClr>
                <a:schemeClr val="dk1"/>
              </a:buClr>
              <a:buSzPts val="1400"/>
              <a:buNone/>
            </a:pPr>
            <a:r>
              <a:rPr lang="en-US" sz="1400"/>
              <a:t>Password strength is important to keep your email account secure. A strong password should contain a mix of letters, numbers, and special characters.</a:t>
            </a:r>
            <a:endParaRPr/>
          </a:p>
          <a:p>
            <a:pPr marL="0" lvl="0" indent="0" algn="l" rtl="0">
              <a:lnSpc>
                <a:spcPct val="90000"/>
              </a:lnSpc>
              <a:spcBef>
                <a:spcPts val="2500"/>
              </a:spcBef>
              <a:spcAft>
                <a:spcPts val="0"/>
              </a:spcAft>
              <a:buClr>
                <a:schemeClr val="dk1"/>
              </a:buClr>
              <a:buSzPts val="1400"/>
              <a:buNone/>
            </a:pPr>
            <a:r>
              <a:rPr lang="en-US" sz="1400" b="1"/>
              <a:t>Email Verification</a:t>
            </a:r>
            <a:endParaRPr/>
          </a:p>
          <a:p>
            <a:pPr marL="0" lvl="1" indent="0" algn="l" rtl="0">
              <a:lnSpc>
                <a:spcPct val="90000"/>
              </a:lnSpc>
              <a:spcBef>
                <a:spcPts val="500"/>
              </a:spcBef>
              <a:spcAft>
                <a:spcPts val="0"/>
              </a:spcAft>
              <a:buClr>
                <a:schemeClr val="dk1"/>
              </a:buClr>
              <a:buSzPts val="1400"/>
              <a:buNone/>
            </a:pPr>
            <a:r>
              <a:rPr lang="en-US" sz="1400"/>
              <a:t>Email verification is the final step in creating an email account. It confirms that the email address belongs to you and ensures that only you have access to your account.</a:t>
            </a:r>
            <a:endParaRPr sz="14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99"/>
                                        </p:tgtEl>
                                        <p:attrNameLst>
                                          <p:attrName>style.visibility</p:attrName>
                                        </p:attrNameLst>
                                      </p:cBhvr>
                                      <p:to>
                                        <p:strVal val="visible"/>
                                      </p:to>
                                    </p:set>
                                    <p:animEffect transition="in" filter="fade">
                                      <p:cBhvr>
                                        <p:cTn id="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4"/>
        <p:cNvGrpSpPr/>
        <p:nvPr/>
      </p:nvGrpSpPr>
      <p:grpSpPr>
        <a:xfrm>
          <a:off x="0" y="0"/>
          <a:ext cx="0" cy="0"/>
          <a:chOff x="0" y="0"/>
          <a:chExt cx="0" cy="0"/>
        </a:xfrm>
      </p:grpSpPr>
      <p:cxnSp>
        <p:nvCxnSpPr>
          <p:cNvPr id="205" name="Google Shape;205;p12"/>
          <p:cNvCxnSpPr/>
          <p:nvPr/>
        </p:nvCxnSpPr>
        <p:spPr>
          <a:xfrm>
            <a:off x="713232" y="1031001"/>
            <a:ext cx="978862" cy="0"/>
          </a:xfrm>
          <a:prstGeom prst="straightConnector1">
            <a:avLst/>
          </a:prstGeom>
          <a:noFill/>
          <a:ln w="76200" cap="flat" cmpd="sng">
            <a:solidFill>
              <a:schemeClr val="accent1"/>
            </a:solidFill>
            <a:prstDash val="solid"/>
            <a:miter lim="800000"/>
            <a:headEnd type="none" w="sm" len="sm"/>
            <a:tailEnd type="none" w="sm" len="sm"/>
          </a:ln>
        </p:spPr>
      </p:cxnSp>
      <p:sp>
        <p:nvSpPr>
          <p:cNvPr id="206" name="Google Shape;206;p1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07" name="Google Shape;207;p12" descr="Protect safety on network activity business technology concept"/>
          <p:cNvPicPr preferRelativeResize="0">
            <a:picLocks noGrp="1"/>
          </p:cNvPicPr>
          <p:nvPr>
            <p:ph type="body" idx="1"/>
          </p:nvPr>
        </p:nvPicPr>
        <p:blipFill rotWithShape="1">
          <a:blip r:embed="rId3">
            <a:alphaModFix/>
          </a:blip>
          <a:srcRect l="41498" r="3435" b="2"/>
          <a:stretch/>
        </p:blipFill>
        <p:spPr>
          <a:xfrm>
            <a:off x="20" y="914399"/>
            <a:ext cx="4416532" cy="5353523"/>
          </a:xfrm>
          <a:prstGeom prst="rect">
            <a:avLst/>
          </a:prstGeom>
          <a:noFill/>
          <a:ln>
            <a:noFill/>
          </a:ln>
        </p:spPr>
      </p:pic>
      <p:cxnSp>
        <p:nvCxnSpPr>
          <p:cNvPr id="208" name="Google Shape;208;p12"/>
          <p:cNvCxnSpPr/>
          <p:nvPr/>
        </p:nvCxnSpPr>
        <p:spPr>
          <a:xfrm rot="10800000" flipH="1">
            <a:off x="0" y="6267922"/>
            <a:ext cx="4416552" cy="1"/>
          </a:xfrm>
          <a:prstGeom prst="straightConnector1">
            <a:avLst/>
          </a:prstGeom>
          <a:noFill/>
          <a:ln w="76200" cap="flat" cmpd="sng">
            <a:solidFill>
              <a:schemeClr val="accent1"/>
            </a:solidFill>
            <a:prstDash val="solid"/>
            <a:miter lim="800000"/>
            <a:headEnd type="none" w="sm" len="sm"/>
            <a:tailEnd type="none" w="sm" len="sm"/>
          </a:ln>
        </p:spPr>
      </p:cxnSp>
      <p:sp>
        <p:nvSpPr>
          <p:cNvPr id="209" name="Google Shape;209;p12"/>
          <p:cNvSpPr txBox="1">
            <a:spLocks noGrp="1"/>
          </p:cNvSpPr>
          <p:nvPr>
            <p:ph type="title"/>
          </p:nvPr>
        </p:nvSpPr>
        <p:spPr>
          <a:xfrm>
            <a:off x="5029200" y="914400"/>
            <a:ext cx="6501810" cy="109728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400"/>
              <a:buFont typeface="Play"/>
              <a:buNone/>
            </a:pPr>
            <a:r>
              <a:rPr lang="en-US" sz="3400" b="1"/>
              <a:t>Steps to Create an Email Account</a:t>
            </a:r>
            <a:endParaRPr/>
          </a:p>
        </p:txBody>
      </p:sp>
      <p:sp>
        <p:nvSpPr>
          <p:cNvPr id="210" name="Google Shape;210;p12"/>
          <p:cNvSpPr txBox="1">
            <a:spLocks noGrp="1"/>
          </p:cNvSpPr>
          <p:nvPr>
            <p:ph type="body" idx="2"/>
          </p:nvPr>
        </p:nvSpPr>
        <p:spPr>
          <a:xfrm>
            <a:off x="5029200" y="2176036"/>
            <a:ext cx="6501810" cy="412188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400"/>
              <a:buNone/>
            </a:pPr>
            <a:r>
              <a:rPr lang="en-US" sz="1400" b="1"/>
              <a:t>Personal Information</a:t>
            </a:r>
            <a:endParaRPr/>
          </a:p>
          <a:p>
            <a:pPr marL="0" lvl="1" indent="0" algn="l" rtl="0">
              <a:lnSpc>
                <a:spcPct val="90000"/>
              </a:lnSpc>
              <a:spcBef>
                <a:spcPts val="500"/>
              </a:spcBef>
              <a:spcAft>
                <a:spcPts val="0"/>
              </a:spcAft>
              <a:buClr>
                <a:schemeClr val="dk1"/>
              </a:buClr>
              <a:buSzPts val="1400"/>
              <a:buNone/>
            </a:pPr>
            <a:r>
              <a:rPr lang="en-US" sz="1400"/>
              <a:t>To create an email account, you need to provide personal information such as your name, date of birth, and phone number. This step is necessary to verify your identity and protect your privacy.</a:t>
            </a:r>
            <a:endParaRPr/>
          </a:p>
          <a:p>
            <a:pPr marL="0" lvl="0" indent="0" algn="l" rtl="0">
              <a:lnSpc>
                <a:spcPct val="90000"/>
              </a:lnSpc>
              <a:spcBef>
                <a:spcPts val="2500"/>
              </a:spcBef>
              <a:spcAft>
                <a:spcPts val="0"/>
              </a:spcAft>
              <a:buClr>
                <a:schemeClr val="dk1"/>
              </a:buClr>
              <a:buSzPts val="1400"/>
              <a:buNone/>
            </a:pPr>
            <a:r>
              <a:rPr lang="en-US" sz="1400" b="1"/>
              <a:t>Email Address</a:t>
            </a:r>
            <a:endParaRPr/>
          </a:p>
          <a:p>
            <a:pPr marL="0" lvl="1" indent="0" algn="l" rtl="0">
              <a:lnSpc>
                <a:spcPct val="90000"/>
              </a:lnSpc>
              <a:spcBef>
                <a:spcPts val="500"/>
              </a:spcBef>
              <a:spcAft>
                <a:spcPts val="0"/>
              </a:spcAft>
              <a:buClr>
                <a:schemeClr val="dk1"/>
              </a:buClr>
              <a:buSzPts val="1400"/>
              <a:buNone/>
            </a:pPr>
            <a:r>
              <a:rPr lang="en-US" sz="1400"/>
              <a:t>Choose an email address that is easy to remember and professional. It should also be unique and not already taken by another user.</a:t>
            </a:r>
            <a:endParaRPr/>
          </a:p>
          <a:p>
            <a:pPr marL="0" lvl="0" indent="0" algn="l" rtl="0">
              <a:lnSpc>
                <a:spcPct val="90000"/>
              </a:lnSpc>
              <a:spcBef>
                <a:spcPts val="2500"/>
              </a:spcBef>
              <a:spcAft>
                <a:spcPts val="0"/>
              </a:spcAft>
              <a:buClr>
                <a:schemeClr val="dk1"/>
              </a:buClr>
              <a:buSzPts val="1400"/>
              <a:buNone/>
            </a:pPr>
            <a:r>
              <a:rPr lang="en-US" sz="1400" b="1"/>
              <a:t>Strong Password</a:t>
            </a:r>
            <a:endParaRPr/>
          </a:p>
          <a:p>
            <a:pPr marL="0" lvl="1" indent="0" algn="l" rtl="0">
              <a:lnSpc>
                <a:spcPct val="90000"/>
              </a:lnSpc>
              <a:spcBef>
                <a:spcPts val="500"/>
              </a:spcBef>
              <a:spcAft>
                <a:spcPts val="0"/>
              </a:spcAft>
              <a:buClr>
                <a:schemeClr val="dk1"/>
              </a:buClr>
              <a:buSzPts val="1400"/>
              <a:buNone/>
            </a:pPr>
            <a:r>
              <a:rPr lang="en-US" sz="1400"/>
              <a:t>Create a strong password that is easy to remember but difficult to guess. Use a combination of uppercase and lowercase letters, numbers, and symbols.</a:t>
            </a:r>
            <a:endParaRPr sz="14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10"/>
                                        </p:tgtEl>
                                        <p:attrNameLst>
                                          <p:attrName>style.visibility</p:attrName>
                                        </p:attrNameLst>
                                      </p:cBhvr>
                                      <p:to>
                                        <p:strVal val="visible"/>
                                      </p:to>
                                    </p:set>
                                    <p:animEffect transition="in" filter="fade">
                                      <p:cBhvr>
                                        <p:cTn id="7" dur="5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5"/>
        <p:cNvGrpSpPr/>
        <p:nvPr/>
      </p:nvGrpSpPr>
      <p:grpSpPr>
        <a:xfrm>
          <a:off x="0" y="0"/>
          <a:ext cx="0" cy="0"/>
          <a:chOff x="0" y="0"/>
          <a:chExt cx="0" cy="0"/>
        </a:xfrm>
      </p:grpSpPr>
      <p:cxnSp>
        <p:nvCxnSpPr>
          <p:cNvPr id="216" name="Google Shape;216;p13"/>
          <p:cNvCxnSpPr/>
          <p:nvPr/>
        </p:nvCxnSpPr>
        <p:spPr>
          <a:xfrm>
            <a:off x="713232" y="1031001"/>
            <a:ext cx="978862" cy="0"/>
          </a:xfrm>
          <a:prstGeom prst="straightConnector1">
            <a:avLst/>
          </a:prstGeom>
          <a:noFill/>
          <a:ln w="76200" cap="flat" cmpd="sng">
            <a:solidFill>
              <a:schemeClr val="accent1"/>
            </a:solidFill>
            <a:prstDash val="solid"/>
            <a:miter lim="800000"/>
            <a:headEnd type="none" w="sm" len="sm"/>
            <a:tailEnd type="none" w="sm" len="sm"/>
          </a:ln>
        </p:spPr>
      </p:cxnSp>
      <p:sp>
        <p:nvSpPr>
          <p:cNvPr id="217" name="Google Shape;217;p1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18" name="Google Shape;218;p13"/>
          <p:cNvPicPr preferRelativeResize="0">
            <a:picLocks noGrp="1"/>
          </p:cNvPicPr>
          <p:nvPr>
            <p:ph type="body" idx="1"/>
          </p:nvPr>
        </p:nvPicPr>
        <p:blipFill rotWithShape="1">
          <a:blip r:embed="rId3">
            <a:alphaModFix/>
          </a:blip>
          <a:srcRect l="8825" r="11647" b="2"/>
          <a:stretch/>
        </p:blipFill>
        <p:spPr>
          <a:xfrm>
            <a:off x="20" y="535709"/>
            <a:ext cx="8229580" cy="5820640"/>
          </a:xfrm>
          <a:prstGeom prst="rect">
            <a:avLst/>
          </a:prstGeom>
          <a:noFill/>
          <a:ln>
            <a:noFill/>
          </a:ln>
        </p:spPr>
      </p:pic>
      <p:cxnSp>
        <p:nvCxnSpPr>
          <p:cNvPr id="219" name="Google Shape;219;p13"/>
          <p:cNvCxnSpPr/>
          <p:nvPr/>
        </p:nvCxnSpPr>
        <p:spPr>
          <a:xfrm>
            <a:off x="-1" y="6359240"/>
            <a:ext cx="8229600" cy="0"/>
          </a:xfrm>
          <a:prstGeom prst="straightConnector1">
            <a:avLst/>
          </a:prstGeom>
          <a:noFill/>
          <a:ln w="76200" cap="flat" cmpd="sng">
            <a:solidFill>
              <a:schemeClr val="accent1"/>
            </a:solidFill>
            <a:prstDash val="solid"/>
            <a:miter lim="800000"/>
            <a:headEnd type="none" w="sm" len="sm"/>
            <a:tailEnd type="none" w="sm" len="sm"/>
          </a:ln>
        </p:spPr>
      </p:cxnSp>
      <p:sp>
        <p:nvSpPr>
          <p:cNvPr id="220" name="Google Shape;220;p13"/>
          <p:cNvSpPr txBox="1">
            <a:spLocks noGrp="1"/>
          </p:cNvSpPr>
          <p:nvPr>
            <p:ph type="title"/>
          </p:nvPr>
        </p:nvSpPr>
        <p:spPr>
          <a:xfrm>
            <a:off x="8719126" y="979051"/>
            <a:ext cx="2811879" cy="1807048"/>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3600"/>
              <a:buFont typeface="Play"/>
              <a:buNone/>
            </a:pPr>
            <a:r>
              <a:rPr lang="en-US" sz="3600" b="1"/>
              <a:t>Choosing an Email Address</a:t>
            </a:r>
            <a:endParaRPr/>
          </a:p>
        </p:txBody>
      </p:sp>
      <p:sp>
        <p:nvSpPr>
          <p:cNvPr id="221" name="Google Shape;221;p13"/>
          <p:cNvSpPr txBox="1">
            <a:spLocks noGrp="1"/>
          </p:cNvSpPr>
          <p:nvPr>
            <p:ph type="body" idx="2"/>
          </p:nvPr>
        </p:nvSpPr>
        <p:spPr>
          <a:xfrm>
            <a:off x="8719128" y="2922624"/>
            <a:ext cx="2811880" cy="340995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400"/>
              <a:buNone/>
            </a:pPr>
            <a:endParaRPr sz="1400" b="1"/>
          </a:p>
          <a:p>
            <a:pPr marL="0" lvl="1" indent="0" algn="l" rtl="0">
              <a:lnSpc>
                <a:spcPct val="90000"/>
              </a:lnSpc>
              <a:spcBef>
                <a:spcPts val="500"/>
              </a:spcBef>
              <a:spcAft>
                <a:spcPts val="0"/>
              </a:spcAft>
              <a:buClr>
                <a:schemeClr val="dk1"/>
              </a:buClr>
              <a:buSzPts val="1400"/>
              <a:buNone/>
            </a:pPr>
            <a:r>
              <a:rPr lang="en-US" sz="1400"/>
              <a:t>Choosing the right email address is important as it is often the first point of contact with others, whether for personal or business purposes. A good email address can convey professionalism and reliability, while a bad one can have the opposite effect.</a:t>
            </a:r>
            <a:endParaRPr sz="14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21"/>
                                        </p:tgtEl>
                                        <p:attrNameLst>
                                          <p:attrName>style.visibility</p:attrName>
                                        </p:attrNameLst>
                                      </p:cBhvr>
                                      <p:to>
                                        <p:strVal val="visible"/>
                                      </p:to>
                                    </p:set>
                                    <p:animEffect transition="in" filter="fade">
                                      <p:cBhvr>
                                        <p:cTn id="7" dur="5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6"/>
        <p:cNvGrpSpPr/>
        <p:nvPr/>
      </p:nvGrpSpPr>
      <p:grpSpPr>
        <a:xfrm>
          <a:off x="0" y="0"/>
          <a:ext cx="0" cy="0"/>
          <a:chOff x="0" y="0"/>
          <a:chExt cx="0" cy="0"/>
        </a:xfrm>
      </p:grpSpPr>
      <p:cxnSp>
        <p:nvCxnSpPr>
          <p:cNvPr id="227" name="Google Shape;227;p14"/>
          <p:cNvCxnSpPr/>
          <p:nvPr/>
        </p:nvCxnSpPr>
        <p:spPr>
          <a:xfrm>
            <a:off x="713232" y="1031001"/>
            <a:ext cx="978862" cy="0"/>
          </a:xfrm>
          <a:prstGeom prst="straightConnector1">
            <a:avLst/>
          </a:prstGeom>
          <a:noFill/>
          <a:ln w="76200" cap="flat" cmpd="sng">
            <a:solidFill>
              <a:schemeClr val="accent1"/>
            </a:solidFill>
            <a:prstDash val="solid"/>
            <a:miter lim="800000"/>
            <a:headEnd type="none" w="sm" len="sm"/>
            <a:tailEnd type="none" w="sm" len="sm"/>
          </a:ln>
        </p:spPr>
      </p:cxnSp>
      <p:sp>
        <p:nvSpPr>
          <p:cNvPr id="228" name="Google Shape;228;p1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29" name="Google Shape;229;p14" descr="Program coding on a computer screen"/>
          <p:cNvPicPr preferRelativeResize="0">
            <a:picLocks noGrp="1"/>
          </p:cNvPicPr>
          <p:nvPr>
            <p:ph type="body" idx="1"/>
          </p:nvPr>
        </p:nvPicPr>
        <p:blipFill rotWithShape="1">
          <a:blip r:embed="rId3">
            <a:alphaModFix/>
          </a:blip>
          <a:srcRect l="11098" r="5897" b="2"/>
          <a:stretch/>
        </p:blipFill>
        <p:spPr>
          <a:xfrm>
            <a:off x="-1" y="914399"/>
            <a:ext cx="6657255" cy="5353523"/>
          </a:xfrm>
          <a:prstGeom prst="rect">
            <a:avLst/>
          </a:prstGeom>
          <a:noFill/>
          <a:ln>
            <a:noFill/>
          </a:ln>
        </p:spPr>
      </p:pic>
      <p:cxnSp>
        <p:nvCxnSpPr>
          <p:cNvPr id="230" name="Google Shape;230;p14"/>
          <p:cNvCxnSpPr/>
          <p:nvPr/>
        </p:nvCxnSpPr>
        <p:spPr>
          <a:xfrm rot="10800000" flipH="1">
            <a:off x="0" y="6267922"/>
            <a:ext cx="6656832" cy="1"/>
          </a:xfrm>
          <a:prstGeom prst="straightConnector1">
            <a:avLst/>
          </a:prstGeom>
          <a:noFill/>
          <a:ln w="76200" cap="flat" cmpd="sng">
            <a:solidFill>
              <a:schemeClr val="accent1"/>
            </a:solidFill>
            <a:prstDash val="solid"/>
            <a:miter lim="800000"/>
            <a:headEnd type="none" w="sm" len="sm"/>
            <a:tailEnd type="none" w="sm" len="sm"/>
          </a:ln>
        </p:spPr>
      </p:cxnSp>
      <p:sp>
        <p:nvSpPr>
          <p:cNvPr id="231" name="Google Shape;231;p14"/>
          <p:cNvSpPr txBox="1">
            <a:spLocks noGrp="1"/>
          </p:cNvSpPr>
          <p:nvPr>
            <p:ph type="title"/>
          </p:nvPr>
        </p:nvSpPr>
        <p:spPr>
          <a:xfrm>
            <a:off x="7269904" y="914400"/>
            <a:ext cx="4261104" cy="109728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600"/>
              <a:buFont typeface="Play"/>
              <a:buNone/>
            </a:pPr>
            <a:r>
              <a:rPr lang="en-US" sz="3600" b="1"/>
              <a:t>Password Strength</a:t>
            </a:r>
            <a:endParaRPr/>
          </a:p>
        </p:txBody>
      </p:sp>
      <p:sp>
        <p:nvSpPr>
          <p:cNvPr id="232" name="Google Shape;232;p14"/>
          <p:cNvSpPr txBox="1">
            <a:spLocks noGrp="1"/>
          </p:cNvSpPr>
          <p:nvPr>
            <p:ph type="body" idx="2"/>
          </p:nvPr>
        </p:nvSpPr>
        <p:spPr>
          <a:xfrm>
            <a:off x="7269905" y="2176036"/>
            <a:ext cx="4261104" cy="41218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400"/>
              <a:buNone/>
            </a:pPr>
            <a:endParaRPr sz="1400" b="1"/>
          </a:p>
          <a:p>
            <a:pPr marL="0" lvl="1" indent="0" algn="l" rtl="0">
              <a:lnSpc>
                <a:spcPct val="90000"/>
              </a:lnSpc>
              <a:spcBef>
                <a:spcPts val="500"/>
              </a:spcBef>
              <a:spcAft>
                <a:spcPts val="0"/>
              </a:spcAft>
              <a:buClr>
                <a:schemeClr val="dk1"/>
              </a:buClr>
              <a:buSzPts val="1400"/>
              <a:buNone/>
            </a:pPr>
            <a:r>
              <a:rPr lang="en-US" sz="1400"/>
              <a:t>Creating a strong password is important to protect your email account from unauthorized access. A strong password should be a combination of uppercase and lowercase letters, numbers, and special characters. It should not include common words or personal information such as your name or birthdate.</a:t>
            </a:r>
            <a:endParaRPr sz="14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32"/>
                                        </p:tgtEl>
                                        <p:attrNameLst>
                                          <p:attrName>style.visibility</p:attrName>
                                        </p:attrNameLst>
                                      </p:cBhvr>
                                      <p:to>
                                        <p:strVal val="visible"/>
                                      </p:to>
                                    </p:set>
                                    <p:animEffect transition="in" filter="fade">
                                      <p:cBhvr>
                                        <p:cTn id="7" dur="500"/>
                                        <p:tgtEl>
                                          <p:spTgt spid="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7"/>
        <p:cNvGrpSpPr/>
        <p:nvPr/>
      </p:nvGrpSpPr>
      <p:grpSpPr>
        <a:xfrm>
          <a:off x="0" y="0"/>
          <a:ext cx="0" cy="0"/>
          <a:chOff x="0" y="0"/>
          <a:chExt cx="0" cy="0"/>
        </a:xfrm>
      </p:grpSpPr>
      <p:cxnSp>
        <p:nvCxnSpPr>
          <p:cNvPr id="238" name="Google Shape;238;p15"/>
          <p:cNvCxnSpPr/>
          <p:nvPr/>
        </p:nvCxnSpPr>
        <p:spPr>
          <a:xfrm>
            <a:off x="713232" y="1031001"/>
            <a:ext cx="978862" cy="0"/>
          </a:xfrm>
          <a:prstGeom prst="straightConnector1">
            <a:avLst/>
          </a:prstGeom>
          <a:noFill/>
          <a:ln w="76200" cap="flat" cmpd="sng">
            <a:solidFill>
              <a:schemeClr val="accent1"/>
            </a:solidFill>
            <a:prstDash val="solid"/>
            <a:miter lim="800000"/>
            <a:headEnd type="none" w="sm" len="sm"/>
            <a:tailEnd type="none" w="sm" len="sm"/>
          </a:ln>
        </p:spPr>
      </p:cxnSp>
      <p:sp>
        <p:nvSpPr>
          <p:cNvPr id="239" name="Google Shape;239;p1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40" name="Google Shape;240;p15" descr="Internet online customer satisfaction survey feedback"/>
          <p:cNvPicPr preferRelativeResize="0">
            <a:picLocks noGrp="1"/>
          </p:cNvPicPr>
          <p:nvPr>
            <p:ph type="body" idx="1"/>
          </p:nvPr>
        </p:nvPicPr>
        <p:blipFill rotWithShape="1">
          <a:blip r:embed="rId3">
            <a:alphaModFix/>
          </a:blip>
          <a:srcRect t="5696"/>
          <a:stretch/>
        </p:blipFill>
        <p:spPr>
          <a:xfrm>
            <a:off x="20" y="535709"/>
            <a:ext cx="8229580" cy="5820640"/>
          </a:xfrm>
          <a:prstGeom prst="rect">
            <a:avLst/>
          </a:prstGeom>
          <a:noFill/>
          <a:ln>
            <a:noFill/>
          </a:ln>
        </p:spPr>
      </p:pic>
      <p:cxnSp>
        <p:nvCxnSpPr>
          <p:cNvPr id="241" name="Google Shape;241;p15"/>
          <p:cNvCxnSpPr/>
          <p:nvPr/>
        </p:nvCxnSpPr>
        <p:spPr>
          <a:xfrm>
            <a:off x="-1" y="6359240"/>
            <a:ext cx="8229600" cy="0"/>
          </a:xfrm>
          <a:prstGeom prst="straightConnector1">
            <a:avLst/>
          </a:prstGeom>
          <a:noFill/>
          <a:ln w="76200" cap="flat" cmpd="sng">
            <a:solidFill>
              <a:schemeClr val="accent1"/>
            </a:solidFill>
            <a:prstDash val="solid"/>
            <a:miter lim="800000"/>
            <a:headEnd type="none" w="sm" len="sm"/>
            <a:tailEnd type="none" w="sm" len="sm"/>
          </a:ln>
        </p:spPr>
      </p:cxnSp>
      <p:sp>
        <p:nvSpPr>
          <p:cNvPr id="242" name="Google Shape;242;p15"/>
          <p:cNvSpPr txBox="1">
            <a:spLocks noGrp="1"/>
          </p:cNvSpPr>
          <p:nvPr>
            <p:ph type="title"/>
          </p:nvPr>
        </p:nvSpPr>
        <p:spPr>
          <a:xfrm>
            <a:off x="8719126" y="979051"/>
            <a:ext cx="2811879" cy="1807048"/>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3600"/>
              <a:buFont typeface="Play"/>
              <a:buNone/>
            </a:pPr>
            <a:r>
              <a:rPr lang="en-US" sz="3600" b="1"/>
              <a:t>Email Verification</a:t>
            </a:r>
            <a:endParaRPr/>
          </a:p>
        </p:txBody>
      </p:sp>
      <p:sp>
        <p:nvSpPr>
          <p:cNvPr id="243" name="Google Shape;243;p15"/>
          <p:cNvSpPr txBox="1">
            <a:spLocks noGrp="1"/>
          </p:cNvSpPr>
          <p:nvPr>
            <p:ph type="body" idx="2"/>
          </p:nvPr>
        </p:nvSpPr>
        <p:spPr>
          <a:xfrm>
            <a:off x="8719128" y="2922624"/>
            <a:ext cx="2811880" cy="340995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400"/>
              <a:buNone/>
            </a:pPr>
            <a:endParaRPr sz="1400" b="1"/>
          </a:p>
          <a:p>
            <a:pPr marL="0" lvl="1" indent="0" algn="l" rtl="0">
              <a:lnSpc>
                <a:spcPct val="90000"/>
              </a:lnSpc>
              <a:spcBef>
                <a:spcPts val="500"/>
              </a:spcBef>
              <a:spcAft>
                <a:spcPts val="0"/>
              </a:spcAft>
              <a:buClr>
                <a:schemeClr val="dk1"/>
              </a:buClr>
              <a:buSzPts val="1400"/>
              <a:buNone/>
            </a:pPr>
            <a:r>
              <a:rPr lang="en-US" sz="1400"/>
              <a:t>After creating an email account, you will need to verify your email address by clicking on the verification link in the email sent by the email service provider.</a:t>
            </a:r>
            <a:endParaRPr sz="14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5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8"/>
        <p:cNvGrpSpPr/>
        <p:nvPr/>
      </p:nvGrpSpPr>
      <p:grpSpPr>
        <a:xfrm>
          <a:off x="0" y="0"/>
          <a:ext cx="0" cy="0"/>
          <a:chOff x="0" y="0"/>
          <a:chExt cx="0" cy="0"/>
        </a:xfrm>
      </p:grpSpPr>
      <p:cxnSp>
        <p:nvCxnSpPr>
          <p:cNvPr id="249" name="Google Shape;249;p16"/>
          <p:cNvCxnSpPr/>
          <p:nvPr/>
        </p:nvCxnSpPr>
        <p:spPr>
          <a:xfrm>
            <a:off x="713232" y="1031001"/>
            <a:ext cx="978862" cy="0"/>
          </a:xfrm>
          <a:prstGeom prst="straightConnector1">
            <a:avLst/>
          </a:prstGeom>
          <a:noFill/>
          <a:ln w="76200" cap="flat" cmpd="sng">
            <a:solidFill>
              <a:schemeClr val="accent1"/>
            </a:solidFill>
            <a:prstDash val="solid"/>
            <a:miter lim="800000"/>
            <a:headEnd type="none" w="sm" len="sm"/>
            <a:tailEnd type="none" w="sm" len="sm"/>
          </a:ln>
        </p:spPr>
      </p:cxnSp>
      <p:sp>
        <p:nvSpPr>
          <p:cNvPr id="250" name="Google Shape;250;p1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51" name="Google Shape;251;p16" descr="Rural mailbox"/>
          <p:cNvPicPr preferRelativeResize="0">
            <a:picLocks noGrp="1"/>
          </p:cNvPicPr>
          <p:nvPr>
            <p:ph type="body" idx="1"/>
          </p:nvPr>
        </p:nvPicPr>
        <p:blipFill rotWithShape="1">
          <a:blip r:embed="rId3">
            <a:alphaModFix/>
          </a:blip>
          <a:srcRect l="25098" r="19836" b="2"/>
          <a:stretch/>
        </p:blipFill>
        <p:spPr>
          <a:xfrm>
            <a:off x="20" y="914399"/>
            <a:ext cx="4416532" cy="5353523"/>
          </a:xfrm>
          <a:prstGeom prst="rect">
            <a:avLst/>
          </a:prstGeom>
          <a:noFill/>
          <a:ln>
            <a:noFill/>
          </a:ln>
        </p:spPr>
      </p:pic>
      <p:cxnSp>
        <p:nvCxnSpPr>
          <p:cNvPr id="252" name="Google Shape;252;p16"/>
          <p:cNvCxnSpPr/>
          <p:nvPr/>
        </p:nvCxnSpPr>
        <p:spPr>
          <a:xfrm rot="10800000" flipH="1">
            <a:off x="0" y="6267922"/>
            <a:ext cx="4416552" cy="1"/>
          </a:xfrm>
          <a:prstGeom prst="straightConnector1">
            <a:avLst/>
          </a:prstGeom>
          <a:noFill/>
          <a:ln w="76200" cap="flat" cmpd="sng">
            <a:solidFill>
              <a:schemeClr val="accent1"/>
            </a:solidFill>
            <a:prstDash val="solid"/>
            <a:miter lim="800000"/>
            <a:headEnd type="none" w="sm" len="sm"/>
            <a:tailEnd type="none" w="sm" len="sm"/>
          </a:ln>
        </p:spPr>
      </p:cxnSp>
      <p:sp>
        <p:nvSpPr>
          <p:cNvPr id="253" name="Google Shape;253;p16"/>
          <p:cNvSpPr txBox="1">
            <a:spLocks noGrp="1"/>
          </p:cNvSpPr>
          <p:nvPr>
            <p:ph type="title"/>
          </p:nvPr>
        </p:nvSpPr>
        <p:spPr>
          <a:xfrm>
            <a:off x="5029200" y="914400"/>
            <a:ext cx="6501810" cy="109728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400"/>
              <a:buFont typeface="Play"/>
              <a:buNone/>
            </a:pPr>
            <a:r>
              <a:rPr lang="en-US" sz="3400" b="1"/>
              <a:t>Sending, Receiving, and Organizing Emails</a:t>
            </a:r>
            <a:endParaRPr/>
          </a:p>
        </p:txBody>
      </p:sp>
      <p:sp>
        <p:nvSpPr>
          <p:cNvPr id="254" name="Google Shape;254;p16"/>
          <p:cNvSpPr txBox="1">
            <a:spLocks noGrp="1"/>
          </p:cNvSpPr>
          <p:nvPr>
            <p:ph type="body" idx="2"/>
          </p:nvPr>
        </p:nvSpPr>
        <p:spPr>
          <a:xfrm>
            <a:off x="5029200" y="2176036"/>
            <a:ext cx="6501810" cy="412188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400"/>
              <a:buNone/>
            </a:pPr>
            <a:r>
              <a:rPr lang="en-US" sz="1400" b="1"/>
              <a:t>Sending Emails</a:t>
            </a:r>
            <a:endParaRPr/>
          </a:p>
          <a:p>
            <a:pPr marL="0" lvl="1" indent="0" algn="l" rtl="0">
              <a:lnSpc>
                <a:spcPct val="90000"/>
              </a:lnSpc>
              <a:spcBef>
                <a:spcPts val="500"/>
              </a:spcBef>
              <a:spcAft>
                <a:spcPts val="0"/>
              </a:spcAft>
              <a:buClr>
                <a:schemeClr val="dk1"/>
              </a:buClr>
              <a:buSzPts val="1400"/>
              <a:buNone/>
            </a:pPr>
            <a:r>
              <a:rPr lang="en-US" sz="1400"/>
              <a:t>Before sending an email, you need to create a new message, add a recipient, and write the subject and message body. Once everything is ready, you can click on the send button to send the email.</a:t>
            </a:r>
            <a:endParaRPr/>
          </a:p>
          <a:p>
            <a:pPr marL="0" lvl="0" indent="0" algn="l" rtl="0">
              <a:lnSpc>
                <a:spcPct val="90000"/>
              </a:lnSpc>
              <a:spcBef>
                <a:spcPts val="2500"/>
              </a:spcBef>
              <a:spcAft>
                <a:spcPts val="0"/>
              </a:spcAft>
              <a:buClr>
                <a:schemeClr val="dk1"/>
              </a:buClr>
              <a:buSzPts val="1400"/>
              <a:buNone/>
            </a:pPr>
            <a:r>
              <a:rPr lang="en-US" sz="1400" b="1"/>
              <a:t>Receiving Emails</a:t>
            </a:r>
            <a:endParaRPr/>
          </a:p>
          <a:p>
            <a:pPr marL="0" lvl="1" indent="0" algn="l" rtl="0">
              <a:lnSpc>
                <a:spcPct val="90000"/>
              </a:lnSpc>
              <a:spcBef>
                <a:spcPts val="500"/>
              </a:spcBef>
              <a:spcAft>
                <a:spcPts val="0"/>
              </a:spcAft>
              <a:buClr>
                <a:schemeClr val="dk1"/>
              </a:buClr>
              <a:buSzPts val="1400"/>
              <a:buNone/>
            </a:pPr>
            <a:r>
              <a:rPr lang="en-US" sz="1400"/>
              <a:t>When someone sends you an email, it will appear in your inbox. You can read the email, reply to it, or forward it to someone else.</a:t>
            </a:r>
            <a:endParaRPr/>
          </a:p>
          <a:p>
            <a:pPr marL="0" lvl="0" indent="0" algn="l" rtl="0">
              <a:lnSpc>
                <a:spcPct val="90000"/>
              </a:lnSpc>
              <a:spcBef>
                <a:spcPts val="2500"/>
              </a:spcBef>
              <a:spcAft>
                <a:spcPts val="0"/>
              </a:spcAft>
              <a:buClr>
                <a:schemeClr val="dk1"/>
              </a:buClr>
              <a:buSzPts val="1400"/>
              <a:buNone/>
            </a:pPr>
            <a:r>
              <a:rPr lang="en-US" sz="1400" b="1"/>
              <a:t>Organizing Emails</a:t>
            </a:r>
            <a:endParaRPr/>
          </a:p>
          <a:p>
            <a:pPr marL="0" lvl="1" indent="0" algn="l" rtl="0">
              <a:lnSpc>
                <a:spcPct val="90000"/>
              </a:lnSpc>
              <a:spcBef>
                <a:spcPts val="500"/>
              </a:spcBef>
              <a:spcAft>
                <a:spcPts val="0"/>
              </a:spcAft>
              <a:buClr>
                <a:schemeClr val="dk1"/>
              </a:buClr>
              <a:buSzPts val="1400"/>
              <a:buNone/>
            </a:pPr>
            <a:r>
              <a:rPr lang="en-US" sz="1400"/>
              <a:t>You can organize your emails by creating folders, labels, or categories. This way, you can keep your inbox clutter-free and find important emails easily.</a:t>
            </a:r>
            <a:endParaRPr sz="14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54"/>
                                        </p:tgtEl>
                                        <p:attrNameLst>
                                          <p:attrName>style.visibility</p:attrName>
                                        </p:attrNameLst>
                                      </p:cBhvr>
                                      <p:to>
                                        <p:strVal val="visible"/>
                                      </p:to>
                                    </p:set>
                                    <p:animEffect transition="in" filter="fade">
                                      <p:cBhvr>
                                        <p:cTn id="7" dur="500"/>
                                        <p:tgtEl>
                                          <p:spTgt spid="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9"/>
        <p:cNvGrpSpPr/>
        <p:nvPr/>
      </p:nvGrpSpPr>
      <p:grpSpPr>
        <a:xfrm>
          <a:off x="0" y="0"/>
          <a:ext cx="0" cy="0"/>
          <a:chOff x="0" y="0"/>
          <a:chExt cx="0" cy="0"/>
        </a:xfrm>
      </p:grpSpPr>
      <p:cxnSp>
        <p:nvCxnSpPr>
          <p:cNvPr id="260" name="Google Shape;260;p17"/>
          <p:cNvCxnSpPr/>
          <p:nvPr/>
        </p:nvCxnSpPr>
        <p:spPr>
          <a:xfrm>
            <a:off x="713232" y="1031001"/>
            <a:ext cx="978862" cy="0"/>
          </a:xfrm>
          <a:prstGeom prst="straightConnector1">
            <a:avLst/>
          </a:prstGeom>
          <a:noFill/>
          <a:ln w="76200" cap="flat" cmpd="sng">
            <a:solidFill>
              <a:schemeClr val="accent1"/>
            </a:solidFill>
            <a:prstDash val="solid"/>
            <a:miter lim="800000"/>
            <a:headEnd type="none" w="sm" len="sm"/>
            <a:tailEnd type="none" w="sm" len="sm"/>
          </a:ln>
        </p:spPr>
      </p:cxnSp>
      <p:sp>
        <p:nvSpPr>
          <p:cNvPr id="261" name="Google Shape;261;p1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Play"/>
              <a:ea typeface="Play"/>
              <a:cs typeface="Play"/>
              <a:sym typeface="Play"/>
            </a:endParaRPr>
          </a:p>
        </p:txBody>
      </p:sp>
      <p:pic>
        <p:nvPicPr>
          <p:cNvPr id="262" name="Google Shape;262;p17" descr="Mail go now"/>
          <p:cNvPicPr preferRelativeResize="0">
            <a:picLocks noGrp="1"/>
          </p:cNvPicPr>
          <p:nvPr>
            <p:ph type="body" idx="1"/>
          </p:nvPr>
        </p:nvPicPr>
        <p:blipFill rotWithShape="1">
          <a:blip r:embed="rId3">
            <a:alphaModFix/>
          </a:blip>
          <a:srcRect l="13557" r="11174" b="-1"/>
          <a:stretch/>
        </p:blipFill>
        <p:spPr>
          <a:xfrm>
            <a:off x="1" y="2613892"/>
            <a:ext cx="3739895" cy="3689359"/>
          </a:xfrm>
          <a:prstGeom prst="rect">
            <a:avLst/>
          </a:prstGeom>
          <a:noFill/>
          <a:ln>
            <a:noFill/>
          </a:ln>
        </p:spPr>
      </p:pic>
      <p:cxnSp>
        <p:nvCxnSpPr>
          <p:cNvPr id="263" name="Google Shape;263;p17"/>
          <p:cNvCxnSpPr/>
          <p:nvPr/>
        </p:nvCxnSpPr>
        <p:spPr>
          <a:xfrm rot="10800000" flipH="1">
            <a:off x="0" y="6274446"/>
            <a:ext cx="3739896" cy="1"/>
          </a:xfrm>
          <a:prstGeom prst="straightConnector1">
            <a:avLst/>
          </a:prstGeom>
          <a:noFill/>
          <a:ln w="76200" cap="flat" cmpd="sng">
            <a:solidFill>
              <a:schemeClr val="accent1"/>
            </a:solidFill>
            <a:prstDash val="solid"/>
            <a:miter lim="800000"/>
            <a:headEnd type="none" w="sm" len="sm"/>
            <a:tailEnd type="none" w="sm" len="sm"/>
          </a:ln>
        </p:spPr>
      </p:cxnSp>
      <p:sp>
        <p:nvSpPr>
          <p:cNvPr id="264" name="Google Shape;264;p17"/>
          <p:cNvSpPr txBox="1">
            <a:spLocks noGrp="1"/>
          </p:cNvSpPr>
          <p:nvPr>
            <p:ph type="title"/>
          </p:nvPr>
        </p:nvSpPr>
        <p:spPr>
          <a:xfrm>
            <a:off x="640080" y="914401"/>
            <a:ext cx="3099816" cy="147781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600"/>
              <a:buFont typeface="Play"/>
              <a:buNone/>
            </a:pPr>
            <a:r>
              <a:rPr lang="en-US" sz="3600" b="1"/>
              <a:t>Sending an Email</a:t>
            </a:r>
            <a:endParaRPr/>
          </a:p>
        </p:txBody>
      </p:sp>
      <p:sp>
        <p:nvSpPr>
          <p:cNvPr id="265" name="Google Shape;265;p17"/>
          <p:cNvSpPr txBox="1">
            <a:spLocks noGrp="1"/>
          </p:cNvSpPr>
          <p:nvPr>
            <p:ph type="body" idx="2"/>
          </p:nvPr>
        </p:nvSpPr>
        <p:spPr>
          <a:xfrm>
            <a:off x="4325537" y="1014984"/>
            <a:ext cx="7205472" cy="5288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400"/>
              <a:buNone/>
            </a:pPr>
            <a:r>
              <a:rPr lang="en-US" sz="1400" b="1"/>
              <a:t>Compose a new email</a:t>
            </a:r>
            <a:endParaRPr/>
          </a:p>
          <a:p>
            <a:pPr marL="0" lvl="1" indent="0" algn="l" rtl="0">
              <a:lnSpc>
                <a:spcPct val="90000"/>
              </a:lnSpc>
              <a:spcBef>
                <a:spcPts val="500"/>
              </a:spcBef>
              <a:spcAft>
                <a:spcPts val="0"/>
              </a:spcAft>
              <a:buClr>
                <a:schemeClr val="dk1"/>
              </a:buClr>
              <a:buSzPts val="1400"/>
              <a:buNone/>
            </a:pPr>
            <a:r>
              <a:rPr lang="en-US" sz="1400"/>
              <a:t>To send an email, you will need to open your email client and compose a new email.</a:t>
            </a:r>
            <a:endParaRPr/>
          </a:p>
          <a:p>
            <a:pPr marL="0" lvl="0" indent="0" algn="l" rtl="0">
              <a:lnSpc>
                <a:spcPct val="90000"/>
              </a:lnSpc>
              <a:spcBef>
                <a:spcPts val="2500"/>
              </a:spcBef>
              <a:spcAft>
                <a:spcPts val="0"/>
              </a:spcAft>
              <a:buClr>
                <a:schemeClr val="dk1"/>
              </a:buClr>
              <a:buSzPts val="1400"/>
              <a:buNone/>
            </a:pPr>
            <a:r>
              <a:rPr lang="en-US" sz="1400" b="1"/>
              <a:t>Enter the Recipient's Email Address</a:t>
            </a:r>
            <a:endParaRPr/>
          </a:p>
          <a:p>
            <a:pPr marL="0" lvl="1" indent="0" algn="l" rtl="0">
              <a:lnSpc>
                <a:spcPct val="90000"/>
              </a:lnSpc>
              <a:spcBef>
                <a:spcPts val="500"/>
              </a:spcBef>
              <a:spcAft>
                <a:spcPts val="0"/>
              </a:spcAft>
              <a:buClr>
                <a:schemeClr val="dk1"/>
              </a:buClr>
              <a:buSzPts val="1400"/>
              <a:buNone/>
            </a:pPr>
            <a:r>
              <a:rPr lang="en-US" sz="1400"/>
              <a:t>To send an email, you will need to enter the recipient's email address in the 'To' field.</a:t>
            </a:r>
            <a:endParaRPr/>
          </a:p>
          <a:p>
            <a:pPr marL="0" lvl="0" indent="0" algn="l" rtl="0">
              <a:lnSpc>
                <a:spcPct val="90000"/>
              </a:lnSpc>
              <a:spcBef>
                <a:spcPts val="2500"/>
              </a:spcBef>
              <a:spcAft>
                <a:spcPts val="0"/>
              </a:spcAft>
              <a:buClr>
                <a:schemeClr val="dk1"/>
              </a:buClr>
              <a:buSzPts val="1400"/>
              <a:buNone/>
            </a:pPr>
            <a:r>
              <a:rPr lang="en-US" sz="1400" b="1"/>
              <a:t>Add a Subject</a:t>
            </a:r>
            <a:endParaRPr/>
          </a:p>
          <a:p>
            <a:pPr marL="0" lvl="1" indent="0" algn="l" rtl="0">
              <a:lnSpc>
                <a:spcPct val="90000"/>
              </a:lnSpc>
              <a:spcBef>
                <a:spcPts val="500"/>
              </a:spcBef>
              <a:spcAft>
                <a:spcPts val="0"/>
              </a:spcAft>
              <a:buClr>
                <a:schemeClr val="dk1"/>
              </a:buClr>
              <a:buSzPts val="1400"/>
              <a:buNone/>
            </a:pPr>
            <a:r>
              <a:rPr lang="en-US" sz="1400"/>
              <a:t>To ensure that the recipient knows what the email is about, you should add a clear and concise subject line to the email.</a:t>
            </a:r>
            <a:endParaRPr/>
          </a:p>
          <a:p>
            <a:pPr marL="0" lvl="0" indent="0" algn="l" rtl="0">
              <a:lnSpc>
                <a:spcPct val="90000"/>
              </a:lnSpc>
              <a:spcBef>
                <a:spcPts val="2500"/>
              </a:spcBef>
              <a:spcAft>
                <a:spcPts val="0"/>
              </a:spcAft>
              <a:buClr>
                <a:schemeClr val="dk1"/>
              </a:buClr>
              <a:buSzPts val="1400"/>
              <a:buNone/>
            </a:pPr>
            <a:r>
              <a:rPr lang="en-US" sz="1400" b="1"/>
              <a:t>Write the Message</a:t>
            </a:r>
            <a:endParaRPr/>
          </a:p>
          <a:p>
            <a:pPr marL="0" lvl="1" indent="0" algn="l" rtl="0">
              <a:lnSpc>
                <a:spcPct val="90000"/>
              </a:lnSpc>
              <a:spcBef>
                <a:spcPts val="500"/>
              </a:spcBef>
              <a:spcAft>
                <a:spcPts val="0"/>
              </a:spcAft>
              <a:buClr>
                <a:schemeClr val="dk1"/>
              </a:buClr>
              <a:buSzPts val="1400"/>
              <a:buNone/>
            </a:pPr>
            <a:r>
              <a:rPr lang="en-US" sz="1400"/>
              <a:t>To send an email, you will need to write the message in the body of the email. Make sure that the message is clear and concise.</a:t>
            </a:r>
            <a:endParaRPr/>
          </a:p>
          <a:p>
            <a:pPr marL="0" lvl="0" indent="0" algn="l" rtl="0">
              <a:lnSpc>
                <a:spcPct val="90000"/>
              </a:lnSpc>
              <a:spcBef>
                <a:spcPts val="2500"/>
              </a:spcBef>
              <a:spcAft>
                <a:spcPts val="0"/>
              </a:spcAft>
              <a:buClr>
                <a:schemeClr val="dk1"/>
              </a:buClr>
              <a:buSzPts val="1400"/>
              <a:buNone/>
            </a:pPr>
            <a:r>
              <a:rPr lang="en-US" sz="1400" b="1"/>
              <a:t>Add Attachments</a:t>
            </a:r>
            <a:endParaRPr/>
          </a:p>
          <a:p>
            <a:pPr marL="0" lvl="1" indent="0" algn="l" rtl="0">
              <a:lnSpc>
                <a:spcPct val="90000"/>
              </a:lnSpc>
              <a:spcBef>
                <a:spcPts val="500"/>
              </a:spcBef>
              <a:spcAft>
                <a:spcPts val="0"/>
              </a:spcAft>
              <a:buClr>
                <a:schemeClr val="dk1"/>
              </a:buClr>
              <a:buSzPts val="1400"/>
              <a:buNone/>
            </a:pPr>
            <a:r>
              <a:rPr lang="en-US" sz="1400"/>
              <a:t>You can also attach files, images, or documents to the email by clicking on the 'Attach' button.</a:t>
            </a:r>
            <a:endParaRPr sz="14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65"/>
                                        </p:tgtEl>
                                        <p:attrNameLst>
                                          <p:attrName>style.visibility</p:attrName>
                                        </p:attrNameLst>
                                      </p:cBhvr>
                                      <p:to>
                                        <p:strVal val="visible"/>
                                      </p:to>
                                    </p:set>
                                    <p:animEffect transition="in" filter="fade">
                                      <p:cBhvr>
                                        <p:cTn id="7" dur="500"/>
                                        <p:tgtEl>
                                          <p:spTgt spid="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0"/>
        <p:cNvGrpSpPr/>
        <p:nvPr/>
      </p:nvGrpSpPr>
      <p:grpSpPr>
        <a:xfrm>
          <a:off x="0" y="0"/>
          <a:ext cx="0" cy="0"/>
          <a:chOff x="0" y="0"/>
          <a:chExt cx="0" cy="0"/>
        </a:xfrm>
      </p:grpSpPr>
      <p:cxnSp>
        <p:nvCxnSpPr>
          <p:cNvPr id="271" name="Google Shape;271;p18"/>
          <p:cNvCxnSpPr/>
          <p:nvPr/>
        </p:nvCxnSpPr>
        <p:spPr>
          <a:xfrm>
            <a:off x="713232" y="1031001"/>
            <a:ext cx="978862" cy="0"/>
          </a:xfrm>
          <a:prstGeom prst="straightConnector1">
            <a:avLst/>
          </a:prstGeom>
          <a:noFill/>
          <a:ln w="76200" cap="flat" cmpd="sng">
            <a:solidFill>
              <a:schemeClr val="accent1"/>
            </a:solidFill>
            <a:prstDash val="solid"/>
            <a:miter lim="800000"/>
            <a:headEnd type="none" w="sm" len="sm"/>
            <a:tailEnd type="none" w="sm" len="sm"/>
          </a:ln>
        </p:spPr>
      </p:cxnSp>
      <p:sp>
        <p:nvSpPr>
          <p:cNvPr id="272" name="Google Shape;272;p18"/>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73" name="Google Shape;273;p18" descr="Online Message Concept on Pixelated Background"/>
          <p:cNvPicPr preferRelativeResize="0">
            <a:picLocks noGrp="1"/>
          </p:cNvPicPr>
          <p:nvPr>
            <p:ph type="body" idx="1"/>
          </p:nvPr>
        </p:nvPicPr>
        <p:blipFill rotWithShape="1">
          <a:blip r:embed="rId3">
            <a:alphaModFix/>
          </a:blip>
          <a:srcRect l="12341" r="-1" b="-1"/>
          <a:stretch/>
        </p:blipFill>
        <p:spPr>
          <a:xfrm>
            <a:off x="20" y="535709"/>
            <a:ext cx="8229580" cy="5820640"/>
          </a:xfrm>
          <a:prstGeom prst="rect">
            <a:avLst/>
          </a:prstGeom>
          <a:noFill/>
          <a:ln>
            <a:noFill/>
          </a:ln>
        </p:spPr>
      </p:pic>
      <p:cxnSp>
        <p:nvCxnSpPr>
          <p:cNvPr id="274" name="Google Shape;274;p18"/>
          <p:cNvCxnSpPr/>
          <p:nvPr/>
        </p:nvCxnSpPr>
        <p:spPr>
          <a:xfrm>
            <a:off x="-1" y="6359240"/>
            <a:ext cx="8229600" cy="0"/>
          </a:xfrm>
          <a:prstGeom prst="straightConnector1">
            <a:avLst/>
          </a:prstGeom>
          <a:noFill/>
          <a:ln w="76200" cap="flat" cmpd="sng">
            <a:solidFill>
              <a:schemeClr val="accent1"/>
            </a:solidFill>
            <a:prstDash val="solid"/>
            <a:miter lim="800000"/>
            <a:headEnd type="none" w="sm" len="sm"/>
            <a:tailEnd type="none" w="sm" len="sm"/>
          </a:ln>
        </p:spPr>
      </p:cxnSp>
      <p:sp>
        <p:nvSpPr>
          <p:cNvPr id="275" name="Google Shape;275;p18"/>
          <p:cNvSpPr txBox="1">
            <a:spLocks noGrp="1"/>
          </p:cNvSpPr>
          <p:nvPr>
            <p:ph type="title"/>
          </p:nvPr>
        </p:nvSpPr>
        <p:spPr>
          <a:xfrm>
            <a:off x="8719126" y="979051"/>
            <a:ext cx="2811879" cy="1807048"/>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3600"/>
              <a:buFont typeface="Play"/>
              <a:buNone/>
            </a:pPr>
            <a:r>
              <a:rPr lang="en-US" sz="3600" b="1"/>
              <a:t>Replying to an Email</a:t>
            </a:r>
            <a:endParaRPr/>
          </a:p>
        </p:txBody>
      </p:sp>
      <p:sp>
        <p:nvSpPr>
          <p:cNvPr id="276" name="Google Shape;276;p18"/>
          <p:cNvSpPr txBox="1">
            <a:spLocks noGrp="1"/>
          </p:cNvSpPr>
          <p:nvPr>
            <p:ph type="body" idx="2"/>
          </p:nvPr>
        </p:nvSpPr>
        <p:spPr>
          <a:xfrm>
            <a:off x="8719128" y="2922624"/>
            <a:ext cx="2811880" cy="340995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400"/>
              <a:buNone/>
            </a:pPr>
            <a:endParaRPr sz="1400" b="1"/>
          </a:p>
          <a:p>
            <a:pPr marL="0" lvl="1" indent="0" algn="l" rtl="0">
              <a:lnSpc>
                <a:spcPct val="90000"/>
              </a:lnSpc>
              <a:spcBef>
                <a:spcPts val="500"/>
              </a:spcBef>
              <a:spcAft>
                <a:spcPts val="0"/>
              </a:spcAft>
              <a:buClr>
                <a:schemeClr val="dk1"/>
              </a:buClr>
              <a:buSzPts val="1400"/>
              <a:buNone/>
            </a:pPr>
            <a:r>
              <a:rPr lang="en-US" sz="1400"/>
              <a:t>Replying to an email is easy. Simply click on the reply button in the email, and a new email window will open with the original message already included. You can then type your reply and send it.</a:t>
            </a:r>
            <a:endParaRPr sz="14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76"/>
                                        </p:tgtEl>
                                        <p:attrNameLst>
                                          <p:attrName>style.visibility</p:attrName>
                                        </p:attrNameLst>
                                      </p:cBhvr>
                                      <p:to>
                                        <p:strVal val="visible"/>
                                      </p:to>
                                    </p:set>
                                    <p:animEffect transition="in" filter="fade">
                                      <p:cBhvr>
                                        <p:cTn id="7" dur="5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1"/>
        <p:cNvGrpSpPr/>
        <p:nvPr/>
      </p:nvGrpSpPr>
      <p:grpSpPr>
        <a:xfrm>
          <a:off x="0" y="0"/>
          <a:ext cx="0" cy="0"/>
          <a:chOff x="0" y="0"/>
          <a:chExt cx="0" cy="0"/>
        </a:xfrm>
      </p:grpSpPr>
      <p:sp>
        <p:nvSpPr>
          <p:cNvPr id="282" name="Google Shape;282;p19"/>
          <p:cNvSpPr/>
          <p:nvPr/>
        </p:nvSpPr>
        <p:spPr>
          <a:xfrm>
            <a:off x="0" y="0"/>
            <a:ext cx="12192000" cy="685799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83" name="Google Shape;283;p19"/>
          <p:cNvSpPr txBox="1">
            <a:spLocks noGrp="1"/>
          </p:cNvSpPr>
          <p:nvPr>
            <p:ph type="title"/>
          </p:nvPr>
        </p:nvSpPr>
        <p:spPr>
          <a:xfrm>
            <a:off x="954823" y="2385927"/>
            <a:ext cx="4265763" cy="161190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400"/>
              <a:buFont typeface="Play"/>
              <a:buNone/>
            </a:pPr>
            <a:r>
              <a:rPr lang="en-US"/>
              <a:t>Forwarding an Email</a:t>
            </a:r>
            <a:endParaRPr/>
          </a:p>
        </p:txBody>
      </p:sp>
      <p:sp>
        <p:nvSpPr>
          <p:cNvPr id="284" name="Google Shape;284;p19"/>
          <p:cNvSpPr txBox="1">
            <a:spLocks noGrp="1"/>
          </p:cNvSpPr>
          <p:nvPr>
            <p:ph type="body" idx="1"/>
          </p:nvPr>
        </p:nvSpPr>
        <p:spPr>
          <a:xfrm>
            <a:off x="5871353" y="2476926"/>
            <a:ext cx="5269831" cy="203911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400"/>
              <a:buNone/>
            </a:pPr>
            <a:endParaRPr sz="1400" b="1"/>
          </a:p>
          <a:p>
            <a:pPr marL="0" lvl="1" indent="0" algn="l" rtl="0">
              <a:lnSpc>
                <a:spcPct val="90000"/>
              </a:lnSpc>
              <a:spcBef>
                <a:spcPts val="500"/>
              </a:spcBef>
              <a:spcAft>
                <a:spcPts val="0"/>
              </a:spcAft>
              <a:buClr>
                <a:schemeClr val="dk1"/>
              </a:buClr>
              <a:buSzPts val="1400"/>
              <a:buNone/>
            </a:pPr>
            <a:r>
              <a:rPr lang="en-US" sz="1400"/>
              <a:t>To forward an email, open the email and click on the forward button to open a new email window with the original email already included. Then add the email address of the recipient and send it.</a:t>
            </a:r>
            <a:endParaRPr sz="14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84"/>
                                        </p:tgtEl>
                                        <p:attrNameLst>
                                          <p:attrName>style.visibility</p:attrName>
                                        </p:attrNameLst>
                                      </p:cBhvr>
                                      <p:to>
                                        <p:strVal val="visible"/>
                                      </p:to>
                                    </p:set>
                                    <p:animEffect transition="in" filter="fade">
                                      <p:cBhvr>
                                        <p:cTn id="7" dur="500"/>
                                        <p:tgtEl>
                                          <p:spTgt spid="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
        <p:cNvGrpSpPr/>
        <p:nvPr/>
      </p:nvGrpSpPr>
      <p:grpSpPr>
        <a:xfrm>
          <a:off x="0" y="0"/>
          <a:ext cx="0" cy="0"/>
          <a:chOff x="0" y="0"/>
          <a:chExt cx="0" cy="0"/>
        </a:xfrm>
      </p:grpSpPr>
      <p:cxnSp>
        <p:nvCxnSpPr>
          <p:cNvPr id="98" name="Google Shape;98;p2"/>
          <p:cNvCxnSpPr/>
          <p:nvPr/>
        </p:nvCxnSpPr>
        <p:spPr>
          <a:xfrm>
            <a:off x="713232" y="1031001"/>
            <a:ext cx="978862" cy="0"/>
          </a:xfrm>
          <a:prstGeom prst="straightConnector1">
            <a:avLst/>
          </a:prstGeom>
          <a:noFill/>
          <a:ln w="76200" cap="flat" cmpd="sng">
            <a:solidFill>
              <a:schemeClr val="accent1"/>
            </a:solidFill>
            <a:prstDash val="solid"/>
            <a:miter lim="800000"/>
            <a:headEnd type="none" w="sm" len="sm"/>
            <a:tailEnd type="none" w="sm" len="sm"/>
          </a:ln>
        </p:spPr>
      </p:cxnSp>
      <p:sp>
        <p:nvSpPr>
          <p:cNvPr id="99" name="Google Shape;99;p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Play"/>
              <a:ea typeface="Play"/>
              <a:cs typeface="Play"/>
              <a:sym typeface="Play"/>
            </a:endParaRPr>
          </a:p>
        </p:txBody>
      </p:sp>
      <p:pic>
        <p:nvPicPr>
          <p:cNvPr id="100" name="Google Shape;100;p2" descr="Woman using computer with envelope icons"/>
          <p:cNvPicPr preferRelativeResize="0">
            <a:picLocks noGrp="1"/>
          </p:cNvPicPr>
          <p:nvPr>
            <p:ph type="body" idx="1"/>
          </p:nvPr>
        </p:nvPicPr>
        <p:blipFill rotWithShape="1">
          <a:blip r:embed="rId3">
            <a:alphaModFix/>
          </a:blip>
          <a:srcRect l="1000" r="9499" b="1"/>
          <a:stretch/>
        </p:blipFill>
        <p:spPr>
          <a:xfrm>
            <a:off x="1" y="2613892"/>
            <a:ext cx="4946906" cy="3689359"/>
          </a:xfrm>
          <a:prstGeom prst="rect">
            <a:avLst/>
          </a:prstGeom>
          <a:noFill/>
          <a:ln>
            <a:noFill/>
          </a:ln>
        </p:spPr>
      </p:pic>
      <p:cxnSp>
        <p:nvCxnSpPr>
          <p:cNvPr id="101" name="Google Shape;101;p2"/>
          <p:cNvCxnSpPr/>
          <p:nvPr/>
        </p:nvCxnSpPr>
        <p:spPr>
          <a:xfrm rot="10800000" flipH="1">
            <a:off x="0" y="6274446"/>
            <a:ext cx="4946904" cy="1"/>
          </a:xfrm>
          <a:prstGeom prst="straightConnector1">
            <a:avLst/>
          </a:prstGeom>
          <a:noFill/>
          <a:ln w="76200" cap="flat" cmpd="sng">
            <a:solidFill>
              <a:schemeClr val="accent1"/>
            </a:solidFill>
            <a:prstDash val="solid"/>
            <a:miter lim="800000"/>
            <a:headEnd type="none" w="sm" len="sm"/>
            <a:tailEnd type="none" w="sm" len="sm"/>
          </a:ln>
        </p:spPr>
      </p:cxnSp>
      <p:sp>
        <p:nvSpPr>
          <p:cNvPr id="102" name="Google Shape;102;p2"/>
          <p:cNvSpPr txBox="1">
            <a:spLocks noGrp="1"/>
          </p:cNvSpPr>
          <p:nvPr>
            <p:ph type="title"/>
          </p:nvPr>
        </p:nvSpPr>
        <p:spPr>
          <a:xfrm>
            <a:off x="640080" y="914401"/>
            <a:ext cx="4306824" cy="147781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4000"/>
              <a:buFont typeface="Play"/>
              <a:buNone/>
            </a:pPr>
            <a:r>
              <a:rPr lang="en-US" sz="4000" b="1"/>
              <a:t>Presentation Overview</a:t>
            </a:r>
            <a:endParaRPr/>
          </a:p>
        </p:txBody>
      </p:sp>
      <p:sp>
        <p:nvSpPr>
          <p:cNvPr id="103" name="Google Shape;103;p2"/>
          <p:cNvSpPr txBox="1">
            <a:spLocks noGrp="1"/>
          </p:cNvSpPr>
          <p:nvPr>
            <p:ph type="body" idx="2"/>
          </p:nvPr>
        </p:nvSpPr>
        <p:spPr>
          <a:xfrm>
            <a:off x="5641848" y="1014984"/>
            <a:ext cx="5889161" cy="528826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400"/>
              <a:buNone/>
            </a:pPr>
            <a:r>
              <a:rPr lang="en-US" sz="1400" b="1"/>
              <a:t>Understanding Email Communication</a:t>
            </a:r>
            <a:endParaRPr/>
          </a:p>
          <a:p>
            <a:pPr marL="0" lvl="1" indent="0" algn="l" rtl="0">
              <a:lnSpc>
                <a:spcPct val="90000"/>
              </a:lnSpc>
              <a:spcBef>
                <a:spcPts val="500"/>
              </a:spcBef>
              <a:spcAft>
                <a:spcPts val="0"/>
              </a:spcAft>
              <a:buClr>
                <a:schemeClr val="dk1"/>
              </a:buClr>
              <a:buSzPts val="1400"/>
              <a:buNone/>
            </a:pPr>
            <a:r>
              <a:rPr lang="en-US" sz="1400"/>
              <a:t>Email communication is an essential tool for personal and professional communication. We will explore the history of email, the basics of email communication, and its importance in our daily lives.</a:t>
            </a:r>
            <a:endParaRPr/>
          </a:p>
          <a:p>
            <a:pPr marL="0" lvl="0" indent="0" algn="l" rtl="0">
              <a:lnSpc>
                <a:spcPct val="90000"/>
              </a:lnSpc>
              <a:spcBef>
                <a:spcPts val="2500"/>
              </a:spcBef>
              <a:spcAft>
                <a:spcPts val="0"/>
              </a:spcAft>
              <a:buClr>
                <a:schemeClr val="dk1"/>
              </a:buClr>
              <a:buSzPts val="1400"/>
              <a:buNone/>
            </a:pPr>
            <a:r>
              <a:rPr lang="en-US" sz="1400" b="1"/>
              <a:t>Email Service Providers</a:t>
            </a:r>
            <a:endParaRPr/>
          </a:p>
          <a:p>
            <a:pPr marL="0" lvl="1" indent="0" algn="l" rtl="0">
              <a:lnSpc>
                <a:spcPct val="90000"/>
              </a:lnSpc>
              <a:spcBef>
                <a:spcPts val="500"/>
              </a:spcBef>
              <a:spcAft>
                <a:spcPts val="0"/>
              </a:spcAft>
              <a:buClr>
                <a:schemeClr val="dk1"/>
              </a:buClr>
              <a:buSzPts val="1400"/>
              <a:buNone/>
            </a:pPr>
            <a:r>
              <a:rPr lang="en-US" sz="1400"/>
              <a:t>There are several email service providers available, each with its own unique features and benefits. We will explore the most popular email service providers and how to create an email account.</a:t>
            </a:r>
            <a:endParaRPr/>
          </a:p>
          <a:p>
            <a:pPr marL="0" lvl="0" indent="0" algn="l" rtl="0">
              <a:lnSpc>
                <a:spcPct val="90000"/>
              </a:lnSpc>
              <a:spcBef>
                <a:spcPts val="2500"/>
              </a:spcBef>
              <a:spcAft>
                <a:spcPts val="0"/>
              </a:spcAft>
              <a:buClr>
                <a:schemeClr val="dk1"/>
              </a:buClr>
              <a:buSzPts val="1400"/>
              <a:buNone/>
            </a:pPr>
            <a:r>
              <a:rPr lang="en-US" sz="1400" b="1"/>
              <a:t>Sending, Receiving and Organizing Emails</a:t>
            </a:r>
            <a:endParaRPr/>
          </a:p>
          <a:p>
            <a:pPr marL="0" lvl="1" indent="0" algn="l" rtl="0">
              <a:lnSpc>
                <a:spcPct val="90000"/>
              </a:lnSpc>
              <a:spcBef>
                <a:spcPts val="500"/>
              </a:spcBef>
              <a:spcAft>
                <a:spcPts val="0"/>
              </a:spcAft>
              <a:buClr>
                <a:schemeClr val="dk1"/>
              </a:buClr>
              <a:buSzPts val="1400"/>
              <a:buNone/>
            </a:pPr>
            <a:r>
              <a:rPr lang="en-US" sz="1400"/>
              <a:t>We will go through the steps involved in sending, receiving and organizing emails, including composing and formatting emails, managing email folders, and using email filters.</a:t>
            </a:r>
            <a:endParaRPr/>
          </a:p>
          <a:p>
            <a:pPr marL="0" lvl="0" indent="0" algn="l" rtl="0">
              <a:lnSpc>
                <a:spcPct val="90000"/>
              </a:lnSpc>
              <a:spcBef>
                <a:spcPts val="2500"/>
              </a:spcBef>
              <a:spcAft>
                <a:spcPts val="0"/>
              </a:spcAft>
              <a:buClr>
                <a:schemeClr val="dk1"/>
              </a:buClr>
              <a:buSzPts val="1400"/>
              <a:buNone/>
            </a:pPr>
            <a:r>
              <a:rPr lang="en-US" sz="1400" b="1"/>
              <a:t>Attaching Files to Emails</a:t>
            </a:r>
            <a:endParaRPr/>
          </a:p>
          <a:p>
            <a:pPr marL="0" lvl="1" indent="0" algn="l" rtl="0">
              <a:lnSpc>
                <a:spcPct val="90000"/>
              </a:lnSpc>
              <a:spcBef>
                <a:spcPts val="500"/>
              </a:spcBef>
              <a:spcAft>
                <a:spcPts val="0"/>
              </a:spcAft>
              <a:buClr>
                <a:schemeClr val="dk1"/>
              </a:buClr>
              <a:buSzPts val="1400"/>
              <a:buNone/>
            </a:pPr>
            <a:r>
              <a:rPr lang="en-US" sz="1400"/>
              <a:t>We will learn how to attach files to an email, including documents, images, and other files. We will also explore best practices for file attachments and how to troubleshoot common issues.</a:t>
            </a:r>
            <a:endParaRPr sz="14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9"/>
        <p:cNvGrpSpPr/>
        <p:nvPr/>
      </p:nvGrpSpPr>
      <p:grpSpPr>
        <a:xfrm>
          <a:off x="0" y="0"/>
          <a:ext cx="0" cy="0"/>
          <a:chOff x="0" y="0"/>
          <a:chExt cx="0" cy="0"/>
        </a:xfrm>
      </p:grpSpPr>
      <p:cxnSp>
        <p:nvCxnSpPr>
          <p:cNvPr id="290" name="Google Shape;290;p20"/>
          <p:cNvCxnSpPr/>
          <p:nvPr/>
        </p:nvCxnSpPr>
        <p:spPr>
          <a:xfrm>
            <a:off x="713232" y="1031001"/>
            <a:ext cx="978862" cy="0"/>
          </a:xfrm>
          <a:prstGeom prst="straightConnector1">
            <a:avLst/>
          </a:prstGeom>
          <a:noFill/>
          <a:ln w="76200" cap="flat" cmpd="sng">
            <a:solidFill>
              <a:schemeClr val="accent1"/>
            </a:solidFill>
            <a:prstDash val="solid"/>
            <a:miter lim="800000"/>
            <a:headEnd type="none" w="sm" len="sm"/>
            <a:tailEnd type="none" w="sm" len="sm"/>
          </a:ln>
        </p:spPr>
      </p:cxnSp>
      <p:sp>
        <p:nvSpPr>
          <p:cNvPr id="291" name="Google Shape;291;p2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92" name="Google Shape;292;p20" descr="Network Mail server key. Isolated on white with clipping path."/>
          <p:cNvPicPr preferRelativeResize="0">
            <a:picLocks noGrp="1"/>
          </p:cNvPicPr>
          <p:nvPr>
            <p:ph type="body" idx="1"/>
          </p:nvPr>
        </p:nvPicPr>
        <p:blipFill rotWithShape="1">
          <a:blip r:embed="rId3">
            <a:alphaModFix/>
          </a:blip>
          <a:srcRect t="14027" r="2" b="17898"/>
          <a:stretch/>
        </p:blipFill>
        <p:spPr>
          <a:xfrm>
            <a:off x="20" y="535709"/>
            <a:ext cx="8229580" cy="5820640"/>
          </a:xfrm>
          <a:prstGeom prst="rect">
            <a:avLst/>
          </a:prstGeom>
          <a:noFill/>
          <a:ln>
            <a:noFill/>
          </a:ln>
        </p:spPr>
      </p:pic>
      <p:cxnSp>
        <p:nvCxnSpPr>
          <p:cNvPr id="293" name="Google Shape;293;p20"/>
          <p:cNvCxnSpPr/>
          <p:nvPr/>
        </p:nvCxnSpPr>
        <p:spPr>
          <a:xfrm>
            <a:off x="-1" y="6359240"/>
            <a:ext cx="8229600" cy="0"/>
          </a:xfrm>
          <a:prstGeom prst="straightConnector1">
            <a:avLst/>
          </a:prstGeom>
          <a:noFill/>
          <a:ln w="76200" cap="flat" cmpd="sng">
            <a:solidFill>
              <a:schemeClr val="accent1"/>
            </a:solidFill>
            <a:prstDash val="solid"/>
            <a:miter lim="800000"/>
            <a:headEnd type="none" w="sm" len="sm"/>
            <a:tailEnd type="none" w="sm" len="sm"/>
          </a:ln>
        </p:spPr>
      </p:cxnSp>
      <p:sp>
        <p:nvSpPr>
          <p:cNvPr id="294" name="Google Shape;294;p20"/>
          <p:cNvSpPr txBox="1">
            <a:spLocks noGrp="1"/>
          </p:cNvSpPr>
          <p:nvPr>
            <p:ph type="title"/>
          </p:nvPr>
        </p:nvSpPr>
        <p:spPr>
          <a:xfrm>
            <a:off x="8719126" y="979051"/>
            <a:ext cx="2811879" cy="1807048"/>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3600"/>
              <a:buFont typeface="Play"/>
              <a:buNone/>
            </a:pPr>
            <a:r>
              <a:rPr lang="en-US" sz="3600" b="1"/>
              <a:t>Organizing Emails in Folders</a:t>
            </a:r>
            <a:endParaRPr/>
          </a:p>
        </p:txBody>
      </p:sp>
      <p:sp>
        <p:nvSpPr>
          <p:cNvPr id="295" name="Google Shape;295;p20"/>
          <p:cNvSpPr txBox="1">
            <a:spLocks noGrp="1"/>
          </p:cNvSpPr>
          <p:nvPr>
            <p:ph type="body" idx="2"/>
          </p:nvPr>
        </p:nvSpPr>
        <p:spPr>
          <a:xfrm>
            <a:off x="8719128" y="2922624"/>
            <a:ext cx="2811880" cy="340995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400"/>
              <a:buNone/>
            </a:pPr>
            <a:endParaRPr sz="1400" b="1"/>
          </a:p>
          <a:p>
            <a:pPr marL="0" lvl="1" indent="0" algn="l" rtl="0">
              <a:lnSpc>
                <a:spcPct val="90000"/>
              </a:lnSpc>
              <a:spcBef>
                <a:spcPts val="500"/>
              </a:spcBef>
              <a:spcAft>
                <a:spcPts val="0"/>
              </a:spcAft>
              <a:buClr>
                <a:schemeClr val="dk1"/>
              </a:buClr>
              <a:buSzPts val="1400"/>
              <a:buNone/>
            </a:pPr>
            <a:r>
              <a:rPr lang="en-US" sz="1400"/>
              <a:t>Organizing emails in folders can help you manage your emails efficiently. You can create folders and move emails to specific folders. This can help you keep track of important emails and reduce clutter.</a:t>
            </a:r>
            <a:endParaRPr sz="14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95"/>
                                        </p:tgtEl>
                                        <p:attrNameLst>
                                          <p:attrName>style.visibility</p:attrName>
                                        </p:attrNameLst>
                                      </p:cBhvr>
                                      <p:to>
                                        <p:strVal val="visible"/>
                                      </p:to>
                                    </p:set>
                                    <p:animEffect transition="in" filter="fade">
                                      <p:cBhvr>
                                        <p:cTn id="7" dur="500"/>
                                        <p:tgtEl>
                                          <p:spTgt spid="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0"/>
        <p:cNvGrpSpPr/>
        <p:nvPr/>
      </p:nvGrpSpPr>
      <p:grpSpPr>
        <a:xfrm>
          <a:off x="0" y="0"/>
          <a:ext cx="0" cy="0"/>
          <a:chOff x="0" y="0"/>
          <a:chExt cx="0" cy="0"/>
        </a:xfrm>
      </p:grpSpPr>
      <p:sp>
        <p:nvSpPr>
          <p:cNvPr id="301" name="Google Shape;301;p21"/>
          <p:cNvSpPr/>
          <p:nvPr/>
        </p:nvSpPr>
        <p:spPr>
          <a:xfrm>
            <a:off x="0" y="0"/>
            <a:ext cx="12192000" cy="685799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02" name="Google Shape;302;p21"/>
          <p:cNvSpPr txBox="1">
            <a:spLocks noGrp="1"/>
          </p:cNvSpPr>
          <p:nvPr>
            <p:ph type="title"/>
          </p:nvPr>
        </p:nvSpPr>
        <p:spPr>
          <a:xfrm>
            <a:off x="954823" y="2385927"/>
            <a:ext cx="4265763" cy="161190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400"/>
              <a:buFont typeface="Play"/>
              <a:buNone/>
            </a:pPr>
            <a:r>
              <a:rPr lang="en-US"/>
              <a:t>Attaching Files to an Email</a:t>
            </a:r>
            <a:endParaRPr/>
          </a:p>
        </p:txBody>
      </p:sp>
      <p:sp>
        <p:nvSpPr>
          <p:cNvPr id="303" name="Google Shape;303;p21"/>
          <p:cNvSpPr txBox="1">
            <a:spLocks noGrp="1"/>
          </p:cNvSpPr>
          <p:nvPr>
            <p:ph type="body" idx="1"/>
          </p:nvPr>
        </p:nvSpPr>
        <p:spPr>
          <a:xfrm>
            <a:off x="5871353" y="2476926"/>
            <a:ext cx="5269831" cy="203911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400"/>
              <a:buNone/>
            </a:pPr>
            <a:endParaRPr sz="1400" b="1"/>
          </a:p>
          <a:p>
            <a:pPr marL="0" lvl="1" indent="0" algn="l" rtl="0">
              <a:lnSpc>
                <a:spcPct val="90000"/>
              </a:lnSpc>
              <a:spcBef>
                <a:spcPts val="500"/>
              </a:spcBef>
              <a:spcAft>
                <a:spcPts val="0"/>
              </a:spcAft>
              <a:buClr>
                <a:schemeClr val="dk1"/>
              </a:buClr>
              <a:buSzPts val="1400"/>
              <a:buNone/>
            </a:pPr>
            <a:r>
              <a:rPr lang="en-US" sz="1400"/>
              <a:t>Attaching files to an email can be done by clicking on the attachment button and selecting the file. It is important to note that there is a size limit to attachments.</a:t>
            </a:r>
            <a:endParaRPr sz="14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303"/>
                                        </p:tgtEl>
                                        <p:attrNameLst>
                                          <p:attrName>style.visibility</p:attrName>
                                        </p:attrNameLst>
                                      </p:cBhvr>
                                      <p:to>
                                        <p:strVal val="visible"/>
                                      </p:to>
                                    </p:set>
                                    <p:animEffect transition="in" filter="fade">
                                      <p:cBhvr>
                                        <p:cTn id="7" dur="500"/>
                                        <p:tgtEl>
                                          <p:spTgt spid="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8"/>
        <p:cNvGrpSpPr/>
        <p:nvPr/>
      </p:nvGrpSpPr>
      <p:grpSpPr>
        <a:xfrm>
          <a:off x="0" y="0"/>
          <a:ext cx="0" cy="0"/>
          <a:chOff x="0" y="0"/>
          <a:chExt cx="0" cy="0"/>
        </a:xfrm>
      </p:grpSpPr>
      <p:cxnSp>
        <p:nvCxnSpPr>
          <p:cNvPr id="309" name="Google Shape;309;p22"/>
          <p:cNvCxnSpPr/>
          <p:nvPr/>
        </p:nvCxnSpPr>
        <p:spPr>
          <a:xfrm>
            <a:off x="713232" y="1031001"/>
            <a:ext cx="978862" cy="0"/>
          </a:xfrm>
          <a:prstGeom prst="straightConnector1">
            <a:avLst/>
          </a:prstGeom>
          <a:noFill/>
          <a:ln w="76200" cap="flat" cmpd="sng">
            <a:solidFill>
              <a:schemeClr val="accent1"/>
            </a:solidFill>
            <a:prstDash val="solid"/>
            <a:miter lim="800000"/>
            <a:headEnd type="none" w="sm" len="sm"/>
            <a:tailEnd type="none" w="sm" len="sm"/>
          </a:ln>
        </p:spPr>
      </p:cxnSp>
      <p:sp>
        <p:nvSpPr>
          <p:cNvPr id="310" name="Google Shape;310;p2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Play"/>
              <a:ea typeface="Play"/>
              <a:cs typeface="Play"/>
              <a:sym typeface="Play"/>
            </a:endParaRPr>
          </a:p>
        </p:txBody>
      </p:sp>
      <p:pic>
        <p:nvPicPr>
          <p:cNvPr id="311" name="Google Shape;311;p22" descr="Busiessman hand pointing risk email on white background"/>
          <p:cNvPicPr preferRelativeResize="0">
            <a:picLocks noGrp="1"/>
          </p:cNvPicPr>
          <p:nvPr>
            <p:ph type="body" idx="1"/>
          </p:nvPr>
        </p:nvPicPr>
        <p:blipFill rotWithShape="1">
          <a:blip r:embed="rId3">
            <a:alphaModFix/>
          </a:blip>
          <a:srcRect l="2117" r="2" b="2"/>
          <a:stretch/>
        </p:blipFill>
        <p:spPr>
          <a:xfrm>
            <a:off x="1" y="2613892"/>
            <a:ext cx="4946906" cy="3689359"/>
          </a:xfrm>
          <a:prstGeom prst="rect">
            <a:avLst/>
          </a:prstGeom>
          <a:noFill/>
          <a:ln>
            <a:noFill/>
          </a:ln>
        </p:spPr>
      </p:pic>
      <p:cxnSp>
        <p:nvCxnSpPr>
          <p:cNvPr id="312" name="Google Shape;312;p22"/>
          <p:cNvCxnSpPr/>
          <p:nvPr/>
        </p:nvCxnSpPr>
        <p:spPr>
          <a:xfrm rot="10800000" flipH="1">
            <a:off x="0" y="6274446"/>
            <a:ext cx="4946904" cy="1"/>
          </a:xfrm>
          <a:prstGeom prst="straightConnector1">
            <a:avLst/>
          </a:prstGeom>
          <a:noFill/>
          <a:ln w="76200" cap="flat" cmpd="sng">
            <a:solidFill>
              <a:schemeClr val="accent1"/>
            </a:solidFill>
            <a:prstDash val="solid"/>
            <a:miter lim="800000"/>
            <a:headEnd type="none" w="sm" len="sm"/>
            <a:tailEnd type="none" w="sm" len="sm"/>
          </a:ln>
        </p:spPr>
      </p:cxnSp>
      <p:sp>
        <p:nvSpPr>
          <p:cNvPr id="313" name="Google Shape;313;p22"/>
          <p:cNvSpPr txBox="1">
            <a:spLocks noGrp="1"/>
          </p:cNvSpPr>
          <p:nvPr>
            <p:ph type="title"/>
          </p:nvPr>
        </p:nvSpPr>
        <p:spPr>
          <a:xfrm>
            <a:off x="640080" y="914401"/>
            <a:ext cx="4306824" cy="147781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100"/>
              <a:buFont typeface="Play"/>
              <a:buNone/>
            </a:pPr>
            <a:r>
              <a:rPr lang="en-US" sz="3100" b="1"/>
              <a:t>Types of Files that can be Attached to an Email</a:t>
            </a:r>
            <a:endParaRPr/>
          </a:p>
        </p:txBody>
      </p:sp>
      <p:sp>
        <p:nvSpPr>
          <p:cNvPr id="314" name="Google Shape;314;p22"/>
          <p:cNvSpPr txBox="1">
            <a:spLocks noGrp="1"/>
          </p:cNvSpPr>
          <p:nvPr>
            <p:ph type="body" idx="2"/>
          </p:nvPr>
        </p:nvSpPr>
        <p:spPr>
          <a:xfrm>
            <a:off x="5641848" y="1014984"/>
            <a:ext cx="5889161" cy="528826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400"/>
              <a:buNone/>
            </a:pPr>
            <a:r>
              <a:rPr lang="en-US" sz="1400" b="1"/>
              <a:t>Document Files</a:t>
            </a:r>
            <a:endParaRPr/>
          </a:p>
          <a:p>
            <a:pPr marL="0" lvl="1" indent="0" algn="l" rtl="0">
              <a:lnSpc>
                <a:spcPct val="90000"/>
              </a:lnSpc>
              <a:spcBef>
                <a:spcPts val="500"/>
              </a:spcBef>
              <a:spcAft>
                <a:spcPts val="0"/>
              </a:spcAft>
              <a:buClr>
                <a:schemeClr val="dk1"/>
              </a:buClr>
              <a:buSzPts val="1400"/>
              <a:buNone/>
            </a:pPr>
            <a:r>
              <a:rPr lang="en-US" sz="1400"/>
              <a:t>Document files can be attached to an email, including Microsoft Word, Excel, and PowerPoint documents, as well as PDF files.</a:t>
            </a:r>
            <a:endParaRPr/>
          </a:p>
          <a:p>
            <a:pPr marL="0" lvl="0" indent="0" algn="l" rtl="0">
              <a:lnSpc>
                <a:spcPct val="90000"/>
              </a:lnSpc>
              <a:spcBef>
                <a:spcPts val="2500"/>
              </a:spcBef>
              <a:spcAft>
                <a:spcPts val="0"/>
              </a:spcAft>
              <a:buClr>
                <a:schemeClr val="dk1"/>
              </a:buClr>
              <a:buSzPts val="1400"/>
              <a:buNone/>
            </a:pPr>
            <a:r>
              <a:rPr lang="en-US" sz="1400" b="1"/>
              <a:t>Photo and Image Files</a:t>
            </a:r>
            <a:endParaRPr/>
          </a:p>
          <a:p>
            <a:pPr marL="0" lvl="1" indent="0" algn="l" rtl="0">
              <a:lnSpc>
                <a:spcPct val="90000"/>
              </a:lnSpc>
              <a:spcBef>
                <a:spcPts val="500"/>
              </a:spcBef>
              <a:spcAft>
                <a:spcPts val="0"/>
              </a:spcAft>
              <a:buClr>
                <a:schemeClr val="dk1"/>
              </a:buClr>
              <a:buSzPts val="1400"/>
              <a:buNone/>
            </a:pPr>
            <a:r>
              <a:rPr lang="en-US" sz="1400"/>
              <a:t>Photo and image files can be attached to an email, including JPEG, TIFF, and PNG files.</a:t>
            </a:r>
            <a:endParaRPr/>
          </a:p>
          <a:p>
            <a:pPr marL="0" lvl="0" indent="0" algn="l" rtl="0">
              <a:lnSpc>
                <a:spcPct val="90000"/>
              </a:lnSpc>
              <a:spcBef>
                <a:spcPts val="2500"/>
              </a:spcBef>
              <a:spcAft>
                <a:spcPts val="0"/>
              </a:spcAft>
              <a:buClr>
                <a:schemeClr val="dk1"/>
              </a:buClr>
              <a:buSzPts val="1400"/>
              <a:buNone/>
            </a:pPr>
            <a:r>
              <a:rPr lang="en-US" sz="1400" b="1"/>
              <a:t>Video Files</a:t>
            </a:r>
            <a:endParaRPr/>
          </a:p>
          <a:p>
            <a:pPr marL="0" lvl="1" indent="0" algn="l" rtl="0">
              <a:lnSpc>
                <a:spcPct val="90000"/>
              </a:lnSpc>
              <a:spcBef>
                <a:spcPts val="500"/>
              </a:spcBef>
              <a:spcAft>
                <a:spcPts val="0"/>
              </a:spcAft>
              <a:buClr>
                <a:schemeClr val="dk1"/>
              </a:buClr>
              <a:buSzPts val="1400"/>
              <a:buNone/>
            </a:pPr>
            <a:r>
              <a:rPr lang="en-US" sz="1400"/>
              <a:t>Video files can be attached to an email, including MP4,AVI, and WMV files.</a:t>
            </a:r>
            <a:endParaRPr/>
          </a:p>
          <a:p>
            <a:pPr marL="0" lvl="0" indent="0" algn="l" rtl="0">
              <a:lnSpc>
                <a:spcPct val="90000"/>
              </a:lnSpc>
              <a:spcBef>
                <a:spcPts val="2500"/>
              </a:spcBef>
              <a:spcAft>
                <a:spcPts val="0"/>
              </a:spcAft>
              <a:buClr>
                <a:schemeClr val="dk1"/>
              </a:buClr>
              <a:buSzPts val="1400"/>
              <a:buNone/>
            </a:pPr>
            <a:r>
              <a:rPr lang="en-US" sz="1400" b="1"/>
              <a:t>Restrictions on File Types</a:t>
            </a:r>
            <a:endParaRPr/>
          </a:p>
          <a:p>
            <a:pPr marL="0" lvl="1" indent="0" algn="l" rtl="0">
              <a:lnSpc>
                <a:spcPct val="90000"/>
              </a:lnSpc>
              <a:spcBef>
                <a:spcPts val="500"/>
              </a:spcBef>
              <a:spcAft>
                <a:spcPts val="0"/>
              </a:spcAft>
              <a:buClr>
                <a:schemeClr val="dk1"/>
              </a:buClr>
              <a:buSzPts val="1400"/>
              <a:buNone/>
            </a:pPr>
            <a:r>
              <a:rPr lang="en-US" sz="1400"/>
              <a:t>It is important to note that some email service providers may have restrictions on the types of files that can be attached.</a:t>
            </a:r>
            <a:endParaRPr sz="14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314"/>
                                        </p:tgtEl>
                                        <p:attrNameLst>
                                          <p:attrName>style.visibility</p:attrName>
                                        </p:attrNameLst>
                                      </p:cBhvr>
                                      <p:to>
                                        <p:strVal val="visible"/>
                                      </p:to>
                                    </p:set>
                                    <p:animEffect transition="in" filter="fade">
                                      <p:cBhvr>
                                        <p:cTn id="7" dur="500"/>
                                        <p:tgtEl>
                                          <p:spTgt spid="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9"/>
        <p:cNvGrpSpPr/>
        <p:nvPr/>
      </p:nvGrpSpPr>
      <p:grpSpPr>
        <a:xfrm>
          <a:off x="0" y="0"/>
          <a:ext cx="0" cy="0"/>
          <a:chOff x="0" y="0"/>
          <a:chExt cx="0" cy="0"/>
        </a:xfrm>
      </p:grpSpPr>
      <p:cxnSp>
        <p:nvCxnSpPr>
          <p:cNvPr id="320" name="Google Shape;320;p23"/>
          <p:cNvCxnSpPr/>
          <p:nvPr/>
        </p:nvCxnSpPr>
        <p:spPr>
          <a:xfrm>
            <a:off x="713232" y="1031001"/>
            <a:ext cx="978862" cy="0"/>
          </a:xfrm>
          <a:prstGeom prst="straightConnector1">
            <a:avLst/>
          </a:prstGeom>
          <a:noFill/>
          <a:ln w="76200" cap="flat" cmpd="sng">
            <a:solidFill>
              <a:schemeClr val="accent1"/>
            </a:solidFill>
            <a:prstDash val="solid"/>
            <a:miter lim="800000"/>
            <a:headEnd type="none" w="sm" len="sm"/>
            <a:tailEnd type="none" w="sm" len="sm"/>
          </a:ln>
        </p:spPr>
      </p:cxnSp>
      <p:sp>
        <p:nvSpPr>
          <p:cNvPr id="321" name="Google Shape;321;p2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322" name="Google Shape;322;p23" descr="concept image of cloud computing"/>
          <p:cNvPicPr preferRelativeResize="0">
            <a:picLocks noGrp="1"/>
          </p:cNvPicPr>
          <p:nvPr>
            <p:ph type="body" idx="1"/>
          </p:nvPr>
        </p:nvPicPr>
        <p:blipFill rotWithShape="1">
          <a:blip r:embed="rId3">
            <a:alphaModFix/>
          </a:blip>
          <a:srcRect r="-1" b="17900"/>
          <a:stretch/>
        </p:blipFill>
        <p:spPr>
          <a:xfrm>
            <a:off x="5671128" y="914399"/>
            <a:ext cx="6520872" cy="5353521"/>
          </a:xfrm>
          <a:prstGeom prst="rect">
            <a:avLst/>
          </a:prstGeom>
          <a:noFill/>
          <a:ln>
            <a:noFill/>
          </a:ln>
        </p:spPr>
      </p:pic>
      <p:cxnSp>
        <p:nvCxnSpPr>
          <p:cNvPr id="323" name="Google Shape;323;p23"/>
          <p:cNvCxnSpPr/>
          <p:nvPr/>
        </p:nvCxnSpPr>
        <p:spPr>
          <a:xfrm rot="10800000" flipH="1">
            <a:off x="5672328" y="6267921"/>
            <a:ext cx="6519672" cy="2"/>
          </a:xfrm>
          <a:prstGeom prst="straightConnector1">
            <a:avLst/>
          </a:prstGeom>
          <a:noFill/>
          <a:ln w="76200" cap="flat" cmpd="sng">
            <a:solidFill>
              <a:schemeClr val="accent1"/>
            </a:solidFill>
            <a:prstDash val="solid"/>
            <a:miter lim="800000"/>
            <a:headEnd type="none" w="sm" len="sm"/>
            <a:tailEnd type="none" w="sm" len="sm"/>
          </a:ln>
        </p:spPr>
      </p:cxnSp>
      <p:sp>
        <p:nvSpPr>
          <p:cNvPr id="324" name="Google Shape;324;p23"/>
          <p:cNvSpPr txBox="1">
            <a:spLocks noGrp="1"/>
          </p:cNvSpPr>
          <p:nvPr>
            <p:ph type="title"/>
          </p:nvPr>
        </p:nvSpPr>
        <p:spPr>
          <a:xfrm>
            <a:off x="640079" y="914400"/>
            <a:ext cx="4261104" cy="109728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600"/>
              <a:buFont typeface="Play"/>
              <a:buNone/>
            </a:pPr>
            <a:r>
              <a:rPr lang="en-US" sz="3600" b="1"/>
              <a:t>Attachment Size Limit</a:t>
            </a:r>
            <a:endParaRPr/>
          </a:p>
        </p:txBody>
      </p:sp>
      <p:sp>
        <p:nvSpPr>
          <p:cNvPr id="325" name="Google Shape;325;p23"/>
          <p:cNvSpPr txBox="1">
            <a:spLocks noGrp="1"/>
          </p:cNvSpPr>
          <p:nvPr>
            <p:ph type="body" idx="2"/>
          </p:nvPr>
        </p:nvSpPr>
        <p:spPr>
          <a:xfrm>
            <a:off x="640079" y="2176036"/>
            <a:ext cx="4261104" cy="41218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400"/>
              <a:buNone/>
            </a:pPr>
            <a:r>
              <a:rPr lang="en-US" sz="1400" b="1"/>
              <a:t>Email Attachment Size Limit</a:t>
            </a:r>
            <a:endParaRPr/>
          </a:p>
          <a:p>
            <a:pPr marL="0" lvl="1" indent="0" algn="l" rtl="0">
              <a:lnSpc>
                <a:spcPct val="90000"/>
              </a:lnSpc>
              <a:spcBef>
                <a:spcPts val="500"/>
              </a:spcBef>
              <a:spcAft>
                <a:spcPts val="0"/>
              </a:spcAft>
              <a:buClr>
                <a:schemeClr val="dk1"/>
              </a:buClr>
              <a:buSzPts val="1400"/>
              <a:buNone/>
            </a:pPr>
            <a:r>
              <a:rPr lang="en-US" sz="1400"/>
              <a:t>Most email service providers have a size limit on the attachments that can be added to an email. It is important to check the size limit before attaching a file to an email.</a:t>
            </a:r>
            <a:endParaRPr/>
          </a:p>
          <a:p>
            <a:pPr marL="0" lvl="0" indent="0" algn="l" rtl="0">
              <a:lnSpc>
                <a:spcPct val="90000"/>
              </a:lnSpc>
              <a:spcBef>
                <a:spcPts val="2500"/>
              </a:spcBef>
              <a:spcAft>
                <a:spcPts val="0"/>
              </a:spcAft>
              <a:buClr>
                <a:schemeClr val="dk1"/>
              </a:buClr>
              <a:buSzPts val="1400"/>
              <a:buNone/>
            </a:pPr>
            <a:r>
              <a:rPr lang="en-US" sz="1400" b="1"/>
              <a:t>Cloud Storage Services</a:t>
            </a:r>
            <a:endParaRPr/>
          </a:p>
          <a:p>
            <a:pPr marL="0" lvl="1" indent="0" algn="l" rtl="0">
              <a:lnSpc>
                <a:spcPct val="90000"/>
              </a:lnSpc>
              <a:spcBef>
                <a:spcPts val="500"/>
              </a:spcBef>
              <a:spcAft>
                <a:spcPts val="0"/>
              </a:spcAft>
              <a:buClr>
                <a:schemeClr val="dk1"/>
              </a:buClr>
              <a:buSzPts val="1400"/>
              <a:buNone/>
            </a:pPr>
            <a:r>
              <a:rPr lang="en-US" sz="1400"/>
              <a:t>If the file is too large to attach to an email, it can be shared using a cloud storage service such as Google Drive or Dropbox.</a:t>
            </a:r>
            <a:endParaRPr sz="14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325"/>
                                        </p:tgtEl>
                                        <p:attrNameLst>
                                          <p:attrName>style.visibility</p:attrName>
                                        </p:attrNameLst>
                                      </p:cBhvr>
                                      <p:to>
                                        <p:strVal val="visible"/>
                                      </p:to>
                                    </p:set>
                                    <p:animEffect transition="in" filter="fade">
                                      <p:cBhvr>
                                        <p:cTn id="7" dur="500"/>
                                        <p:tgtEl>
                                          <p:spTgt spid="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0"/>
        <p:cNvGrpSpPr/>
        <p:nvPr/>
      </p:nvGrpSpPr>
      <p:grpSpPr>
        <a:xfrm>
          <a:off x="0" y="0"/>
          <a:ext cx="0" cy="0"/>
          <a:chOff x="0" y="0"/>
          <a:chExt cx="0" cy="0"/>
        </a:xfrm>
      </p:grpSpPr>
      <p:cxnSp>
        <p:nvCxnSpPr>
          <p:cNvPr id="331" name="Google Shape;331;p24"/>
          <p:cNvCxnSpPr/>
          <p:nvPr/>
        </p:nvCxnSpPr>
        <p:spPr>
          <a:xfrm>
            <a:off x="713232" y="1031001"/>
            <a:ext cx="978862" cy="0"/>
          </a:xfrm>
          <a:prstGeom prst="straightConnector1">
            <a:avLst/>
          </a:prstGeom>
          <a:noFill/>
          <a:ln w="76200" cap="flat" cmpd="sng">
            <a:solidFill>
              <a:schemeClr val="accent1"/>
            </a:solidFill>
            <a:prstDash val="solid"/>
            <a:miter lim="800000"/>
            <a:headEnd type="none" w="sm" len="sm"/>
            <a:tailEnd type="none" w="sm" len="sm"/>
          </a:ln>
        </p:spPr>
      </p:cxnSp>
      <p:sp>
        <p:nvSpPr>
          <p:cNvPr id="332" name="Google Shape;332;p2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333" name="Google Shape;333;p24" descr="E-Mail Marketing"/>
          <p:cNvPicPr preferRelativeResize="0">
            <a:picLocks noGrp="1"/>
          </p:cNvPicPr>
          <p:nvPr>
            <p:ph type="body" idx="1"/>
          </p:nvPr>
        </p:nvPicPr>
        <p:blipFill rotWithShape="1">
          <a:blip r:embed="rId3">
            <a:alphaModFix/>
          </a:blip>
          <a:srcRect l="16994" r="1" b="2"/>
          <a:stretch/>
        </p:blipFill>
        <p:spPr>
          <a:xfrm>
            <a:off x="-1" y="914399"/>
            <a:ext cx="6657255" cy="5353523"/>
          </a:xfrm>
          <a:prstGeom prst="rect">
            <a:avLst/>
          </a:prstGeom>
          <a:noFill/>
          <a:ln>
            <a:noFill/>
          </a:ln>
        </p:spPr>
      </p:pic>
      <p:cxnSp>
        <p:nvCxnSpPr>
          <p:cNvPr id="334" name="Google Shape;334;p24"/>
          <p:cNvCxnSpPr/>
          <p:nvPr/>
        </p:nvCxnSpPr>
        <p:spPr>
          <a:xfrm rot="10800000" flipH="1">
            <a:off x="0" y="6267922"/>
            <a:ext cx="6656832" cy="1"/>
          </a:xfrm>
          <a:prstGeom prst="straightConnector1">
            <a:avLst/>
          </a:prstGeom>
          <a:noFill/>
          <a:ln w="76200" cap="flat" cmpd="sng">
            <a:solidFill>
              <a:schemeClr val="accent1"/>
            </a:solidFill>
            <a:prstDash val="solid"/>
            <a:miter lim="800000"/>
            <a:headEnd type="none" w="sm" len="sm"/>
            <a:tailEnd type="none" w="sm" len="sm"/>
          </a:ln>
        </p:spPr>
      </p:cxnSp>
      <p:sp>
        <p:nvSpPr>
          <p:cNvPr id="335" name="Google Shape;335;p24"/>
          <p:cNvSpPr txBox="1">
            <a:spLocks noGrp="1"/>
          </p:cNvSpPr>
          <p:nvPr>
            <p:ph type="title"/>
          </p:nvPr>
        </p:nvSpPr>
        <p:spPr>
          <a:xfrm>
            <a:off x="7269904" y="914400"/>
            <a:ext cx="4261104" cy="109728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600"/>
              <a:buFont typeface="Play"/>
              <a:buNone/>
            </a:pPr>
            <a:r>
              <a:rPr lang="en-US" sz="3600" b="1"/>
              <a:t>Practical Activity</a:t>
            </a:r>
            <a:endParaRPr/>
          </a:p>
        </p:txBody>
      </p:sp>
      <p:sp>
        <p:nvSpPr>
          <p:cNvPr id="336" name="Google Shape;336;p24"/>
          <p:cNvSpPr txBox="1">
            <a:spLocks noGrp="1"/>
          </p:cNvSpPr>
          <p:nvPr>
            <p:ph type="body" idx="2"/>
          </p:nvPr>
        </p:nvSpPr>
        <p:spPr>
          <a:xfrm>
            <a:off x="7269905" y="2176036"/>
            <a:ext cx="4261104" cy="41218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400"/>
              <a:buNone/>
            </a:pPr>
            <a:r>
              <a:rPr lang="en-US" sz="1400" b="1"/>
              <a:t>Creating an Email Account</a:t>
            </a:r>
            <a:endParaRPr/>
          </a:p>
          <a:p>
            <a:pPr marL="0" lvl="1" indent="0" algn="l" rtl="0">
              <a:lnSpc>
                <a:spcPct val="90000"/>
              </a:lnSpc>
              <a:spcBef>
                <a:spcPts val="500"/>
              </a:spcBef>
              <a:spcAft>
                <a:spcPts val="0"/>
              </a:spcAft>
              <a:buClr>
                <a:schemeClr val="dk1"/>
              </a:buClr>
              <a:buSzPts val="1400"/>
              <a:buNone/>
            </a:pPr>
            <a:r>
              <a:rPr lang="en-US" sz="1400"/>
              <a:t>Learn how to create an email account by following step-by-step instructions provided on the screen. It is an essential tool for personal and professional communication, and it is easy to set up.</a:t>
            </a:r>
            <a:endParaRPr/>
          </a:p>
          <a:p>
            <a:pPr marL="0" lvl="0" indent="0" algn="l" rtl="0">
              <a:lnSpc>
                <a:spcPct val="90000"/>
              </a:lnSpc>
              <a:spcBef>
                <a:spcPts val="2500"/>
              </a:spcBef>
              <a:spcAft>
                <a:spcPts val="0"/>
              </a:spcAft>
              <a:buClr>
                <a:schemeClr val="dk1"/>
              </a:buClr>
              <a:buSzPts val="1400"/>
              <a:buNone/>
            </a:pPr>
            <a:r>
              <a:rPr lang="en-US" sz="1400" b="1"/>
              <a:t>Sending and Receiving Emails</a:t>
            </a:r>
            <a:endParaRPr/>
          </a:p>
          <a:p>
            <a:pPr marL="0" lvl="1" indent="0" algn="l" rtl="0">
              <a:lnSpc>
                <a:spcPct val="90000"/>
              </a:lnSpc>
              <a:spcBef>
                <a:spcPts val="500"/>
              </a:spcBef>
              <a:spcAft>
                <a:spcPts val="0"/>
              </a:spcAft>
              <a:buClr>
                <a:schemeClr val="dk1"/>
              </a:buClr>
              <a:buSzPts val="1400"/>
              <a:buNone/>
            </a:pPr>
            <a:r>
              <a:rPr lang="en-US" sz="1400"/>
              <a:t>Once you have created an email account, learn how to send and receive emails by following step-by-step instructions provided on the screen. It is an essential tool for personal and professional communication, and it is easy to use.</a:t>
            </a:r>
            <a:endParaRPr sz="14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336"/>
                                        </p:tgtEl>
                                        <p:attrNameLst>
                                          <p:attrName>style.visibility</p:attrName>
                                        </p:attrNameLst>
                                      </p:cBhvr>
                                      <p:to>
                                        <p:strVal val="visible"/>
                                      </p:to>
                                    </p:set>
                                    <p:animEffect transition="in" filter="fade">
                                      <p:cBhvr>
                                        <p:cTn id="7" dur="500"/>
                                        <p:tgtEl>
                                          <p:spTgt spid="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cxnSp>
        <p:nvCxnSpPr>
          <p:cNvPr id="109" name="Google Shape;109;p3"/>
          <p:cNvCxnSpPr/>
          <p:nvPr/>
        </p:nvCxnSpPr>
        <p:spPr>
          <a:xfrm>
            <a:off x="713232" y="1031001"/>
            <a:ext cx="978862" cy="0"/>
          </a:xfrm>
          <a:prstGeom prst="straightConnector1">
            <a:avLst/>
          </a:prstGeom>
          <a:noFill/>
          <a:ln w="76200" cap="flat" cmpd="sng">
            <a:solidFill>
              <a:schemeClr val="accent1"/>
            </a:solidFill>
            <a:prstDash val="solid"/>
            <a:miter lim="800000"/>
            <a:headEnd type="none" w="sm" len="sm"/>
            <a:tailEnd type="none" w="sm" len="sm"/>
          </a:ln>
        </p:spPr>
      </p:cxnSp>
      <p:sp>
        <p:nvSpPr>
          <p:cNvPr id="110" name="Google Shape;110;p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11" name="Google Shape;111;p3" descr="Person holding mouse"/>
          <p:cNvPicPr preferRelativeResize="0">
            <a:picLocks noGrp="1"/>
          </p:cNvPicPr>
          <p:nvPr>
            <p:ph type="body" idx="1"/>
          </p:nvPr>
        </p:nvPicPr>
        <p:blipFill rotWithShape="1">
          <a:blip r:embed="rId3">
            <a:alphaModFix/>
          </a:blip>
          <a:srcRect l="23478" r="21454" b="2"/>
          <a:stretch/>
        </p:blipFill>
        <p:spPr>
          <a:xfrm>
            <a:off x="20" y="914399"/>
            <a:ext cx="4416532" cy="5353523"/>
          </a:xfrm>
          <a:prstGeom prst="rect">
            <a:avLst/>
          </a:prstGeom>
          <a:noFill/>
          <a:ln>
            <a:noFill/>
          </a:ln>
        </p:spPr>
      </p:pic>
      <p:cxnSp>
        <p:nvCxnSpPr>
          <p:cNvPr id="112" name="Google Shape;112;p3"/>
          <p:cNvCxnSpPr/>
          <p:nvPr/>
        </p:nvCxnSpPr>
        <p:spPr>
          <a:xfrm rot="10800000" flipH="1">
            <a:off x="0" y="6267922"/>
            <a:ext cx="4416552" cy="1"/>
          </a:xfrm>
          <a:prstGeom prst="straightConnector1">
            <a:avLst/>
          </a:prstGeom>
          <a:noFill/>
          <a:ln w="76200" cap="flat" cmpd="sng">
            <a:solidFill>
              <a:schemeClr val="accent1"/>
            </a:solidFill>
            <a:prstDash val="solid"/>
            <a:miter lim="800000"/>
            <a:headEnd type="none" w="sm" len="sm"/>
            <a:tailEnd type="none" w="sm" len="sm"/>
          </a:ln>
        </p:spPr>
      </p:cxnSp>
      <p:sp>
        <p:nvSpPr>
          <p:cNvPr id="113" name="Google Shape;113;p3"/>
          <p:cNvSpPr txBox="1">
            <a:spLocks noGrp="1"/>
          </p:cNvSpPr>
          <p:nvPr>
            <p:ph type="title"/>
          </p:nvPr>
        </p:nvSpPr>
        <p:spPr>
          <a:xfrm>
            <a:off x="5029200" y="914400"/>
            <a:ext cx="6501810" cy="109728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4000"/>
              <a:buFont typeface="Play"/>
              <a:buNone/>
            </a:pPr>
            <a:r>
              <a:rPr lang="en-US" sz="4000" b="1"/>
              <a:t>Introduction to Email</a:t>
            </a:r>
            <a:endParaRPr/>
          </a:p>
        </p:txBody>
      </p:sp>
      <p:sp>
        <p:nvSpPr>
          <p:cNvPr id="114" name="Google Shape;114;p3"/>
          <p:cNvSpPr txBox="1">
            <a:spLocks noGrp="1"/>
          </p:cNvSpPr>
          <p:nvPr>
            <p:ph type="body" idx="2"/>
          </p:nvPr>
        </p:nvSpPr>
        <p:spPr>
          <a:xfrm>
            <a:off x="5029200" y="2176036"/>
            <a:ext cx="6501810" cy="412188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400"/>
              <a:buNone/>
            </a:pPr>
            <a:r>
              <a:rPr lang="en-US" sz="1400" b="1"/>
              <a:t>Instant Communication</a:t>
            </a:r>
            <a:endParaRPr/>
          </a:p>
          <a:p>
            <a:pPr marL="0" lvl="1" indent="0" algn="l" rtl="0">
              <a:lnSpc>
                <a:spcPct val="90000"/>
              </a:lnSpc>
              <a:spcBef>
                <a:spcPts val="500"/>
              </a:spcBef>
              <a:spcAft>
                <a:spcPts val="0"/>
              </a:spcAft>
              <a:buClr>
                <a:schemeClr val="dk1"/>
              </a:buClr>
              <a:buSzPts val="1400"/>
              <a:buNone/>
            </a:pPr>
            <a:r>
              <a:rPr lang="en-US" sz="1400"/>
              <a:t>Email is an instant communication tool that enables you to send and receive messages in real-time, allowing for quick and efficient communication.</a:t>
            </a:r>
            <a:endParaRPr/>
          </a:p>
          <a:p>
            <a:pPr marL="0" lvl="0" indent="0" algn="l" rtl="0">
              <a:lnSpc>
                <a:spcPct val="90000"/>
              </a:lnSpc>
              <a:spcBef>
                <a:spcPts val="2500"/>
              </a:spcBef>
              <a:spcAft>
                <a:spcPts val="0"/>
              </a:spcAft>
              <a:buClr>
                <a:schemeClr val="dk1"/>
              </a:buClr>
              <a:buSzPts val="1400"/>
              <a:buNone/>
            </a:pPr>
            <a:r>
              <a:rPr lang="en-US" sz="1400" b="1"/>
              <a:t>Cost Effective</a:t>
            </a:r>
            <a:endParaRPr/>
          </a:p>
          <a:p>
            <a:pPr marL="0" lvl="1" indent="0" algn="l" rtl="0">
              <a:lnSpc>
                <a:spcPct val="90000"/>
              </a:lnSpc>
              <a:spcBef>
                <a:spcPts val="500"/>
              </a:spcBef>
              <a:spcAft>
                <a:spcPts val="0"/>
              </a:spcAft>
              <a:buClr>
                <a:schemeClr val="dk1"/>
              </a:buClr>
              <a:buSzPts val="1400"/>
              <a:buNone/>
            </a:pPr>
            <a:r>
              <a:rPr lang="en-US" sz="1400"/>
              <a:t>Email is a cost-effective communication tool as it eliminates the need for paper, postage, and other associated costs of traditional mail.</a:t>
            </a:r>
            <a:endParaRPr/>
          </a:p>
          <a:p>
            <a:pPr marL="0" lvl="0" indent="0" algn="l" rtl="0">
              <a:lnSpc>
                <a:spcPct val="90000"/>
              </a:lnSpc>
              <a:spcBef>
                <a:spcPts val="2500"/>
              </a:spcBef>
              <a:spcAft>
                <a:spcPts val="0"/>
              </a:spcAft>
              <a:buClr>
                <a:schemeClr val="dk1"/>
              </a:buClr>
              <a:buSzPts val="1400"/>
              <a:buNone/>
            </a:pPr>
            <a:r>
              <a:rPr lang="en-US" sz="1400" b="1"/>
              <a:t>Easy to Use</a:t>
            </a:r>
            <a:endParaRPr/>
          </a:p>
          <a:p>
            <a:pPr marL="0" lvl="1" indent="0" algn="l" rtl="0">
              <a:lnSpc>
                <a:spcPct val="90000"/>
              </a:lnSpc>
              <a:spcBef>
                <a:spcPts val="500"/>
              </a:spcBef>
              <a:spcAft>
                <a:spcPts val="0"/>
              </a:spcAft>
              <a:buClr>
                <a:schemeClr val="dk1"/>
              </a:buClr>
              <a:buSzPts val="1400"/>
              <a:buNone/>
            </a:pPr>
            <a:r>
              <a:rPr lang="en-US" sz="1400"/>
              <a:t>Email is easy to use and does not require any technical knowledge or expertise, making it accessible to anyone with an Internet connection.</a:t>
            </a:r>
            <a:endParaRPr sz="14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cxnSp>
        <p:nvCxnSpPr>
          <p:cNvPr id="120" name="Google Shape;120;p4"/>
          <p:cNvCxnSpPr/>
          <p:nvPr/>
        </p:nvCxnSpPr>
        <p:spPr>
          <a:xfrm>
            <a:off x="713232" y="1031001"/>
            <a:ext cx="978862" cy="0"/>
          </a:xfrm>
          <a:prstGeom prst="straightConnector1">
            <a:avLst/>
          </a:prstGeom>
          <a:noFill/>
          <a:ln w="76200" cap="flat" cmpd="sng">
            <a:solidFill>
              <a:schemeClr val="accent1"/>
            </a:solidFill>
            <a:prstDash val="solid"/>
            <a:miter lim="800000"/>
            <a:headEnd type="none" w="sm" len="sm"/>
            <a:tailEnd type="none" w="sm" len="sm"/>
          </a:ln>
        </p:spPr>
      </p:cxnSp>
      <p:sp>
        <p:nvSpPr>
          <p:cNvPr id="121" name="Google Shape;121;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22" name="Google Shape;122;p4" descr="And envelope mail"/>
          <p:cNvPicPr preferRelativeResize="0">
            <a:picLocks noGrp="1"/>
          </p:cNvPicPr>
          <p:nvPr>
            <p:ph type="body" idx="1"/>
          </p:nvPr>
        </p:nvPicPr>
        <p:blipFill rotWithShape="1">
          <a:blip r:embed="rId3">
            <a:alphaModFix/>
          </a:blip>
          <a:srcRect b="27458"/>
          <a:stretch/>
        </p:blipFill>
        <p:spPr>
          <a:xfrm>
            <a:off x="20" y="535709"/>
            <a:ext cx="8229580" cy="5820640"/>
          </a:xfrm>
          <a:prstGeom prst="rect">
            <a:avLst/>
          </a:prstGeom>
          <a:noFill/>
          <a:ln>
            <a:noFill/>
          </a:ln>
        </p:spPr>
      </p:pic>
      <p:cxnSp>
        <p:nvCxnSpPr>
          <p:cNvPr id="123" name="Google Shape;123;p4"/>
          <p:cNvCxnSpPr/>
          <p:nvPr/>
        </p:nvCxnSpPr>
        <p:spPr>
          <a:xfrm>
            <a:off x="-1" y="6359240"/>
            <a:ext cx="8229600" cy="0"/>
          </a:xfrm>
          <a:prstGeom prst="straightConnector1">
            <a:avLst/>
          </a:prstGeom>
          <a:noFill/>
          <a:ln w="76200" cap="flat" cmpd="sng">
            <a:solidFill>
              <a:schemeClr val="accent1"/>
            </a:solidFill>
            <a:prstDash val="solid"/>
            <a:miter lim="800000"/>
            <a:headEnd type="none" w="sm" len="sm"/>
            <a:tailEnd type="none" w="sm" len="sm"/>
          </a:ln>
        </p:spPr>
      </p:cxnSp>
      <p:sp>
        <p:nvSpPr>
          <p:cNvPr id="124" name="Google Shape;124;p4"/>
          <p:cNvSpPr txBox="1">
            <a:spLocks noGrp="1"/>
          </p:cNvSpPr>
          <p:nvPr>
            <p:ph type="title"/>
          </p:nvPr>
        </p:nvSpPr>
        <p:spPr>
          <a:xfrm>
            <a:off x="8719126" y="979051"/>
            <a:ext cx="2811879" cy="1807048"/>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3600"/>
              <a:buFont typeface="Play"/>
              <a:buNone/>
            </a:pPr>
            <a:r>
              <a:rPr lang="en-US" sz="3600" b="1"/>
              <a:t>What is Email?</a:t>
            </a:r>
            <a:endParaRPr/>
          </a:p>
        </p:txBody>
      </p:sp>
      <p:sp>
        <p:nvSpPr>
          <p:cNvPr id="125" name="Google Shape;125;p4"/>
          <p:cNvSpPr txBox="1">
            <a:spLocks noGrp="1"/>
          </p:cNvSpPr>
          <p:nvPr>
            <p:ph type="body" idx="2"/>
          </p:nvPr>
        </p:nvSpPr>
        <p:spPr>
          <a:xfrm>
            <a:off x="8719128" y="2922624"/>
            <a:ext cx="2811880" cy="340995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400"/>
              <a:buNone/>
            </a:pPr>
            <a:endParaRPr sz="1400" b="1"/>
          </a:p>
          <a:p>
            <a:pPr marL="0" lvl="1" indent="0" algn="l" rtl="0">
              <a:lnSpc>
                <a:spcPct val="90000"/>
              </a:lnSpc>
              <a:spcBef>
                <a:spcPts val="500"/>
              </a:spcBef>
              <a:spcAft>
                <a:spcPts val="0"/>
              </a:spcAft>
              <a:buClr>
                <a:schemeClr val="dk1"/>
              </a:buClr>
              <a:buSzPts val="1400"/>
              <a:buNone/>
            </a:pPr>
            <a:r>
              <a:rPr lang="en-US" sz="1400"/>
              <a:t>Email is a digital communication tool that allows users to send and receive messages over the internet. It is a fast and efficient way to communicate with people around the world.</a:t>
            </a:r>
            <a:endParaRPr sz="14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0"/>
        <p:cNvGrpSpPr/>
        <p:nvPr/>
      </p:nvGrpSpPr>
      <p:grpSpPr>
        <a:xfrm>
          <a:off x="0" y="0"/>
          <a:ext cx="0" cy="0"/>
          <a:chOff x="0" y="0"/>
          <a:chExt cx="0" cy="0"/>
        </a:xfrm>
      </p:grpSpPr>
      <p:cxnSp>
        <p:nvCxnSpPr>
          <p:cNvPr id="131" name="Google Shape;131;p5"/>
          <p:cNvCxnSpPr/>
          <p:nvPr/>
        </p:nvCxnSpPr>
        <p:spPr>
          <a:xfrm>
            <a:off x="713232" y="1031001"/>
            <a:ext cx="978862" cy="0"/>
          </a:xfrm>
          <a:prstGeom prst="straightConnector1">
            <a:avLst/>
          </a:prstGeom>
          <a:noFill/>
          <a:ln w="76200" cap="flat" cmpd="sng">
            <a:solidFill>
              <a:schemeClr val="accent1"/>
            </a:solidFill>
            <a:prstDash val="solid"/>
            <a:miter lim="800000"/>
            <a:headEnd type="none" w="sm" len="sm"/>
            <a:tailEnd type="none" w="sm" len="sm"/>
          </a:ln>
        </p:spPr>
      </p:cxnSp>
      <p:sp>
        <p:nvSpPr>
          <p:cNvPr id="132" name="Google Shape;132;p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33" name="Google Shape;133;p5" descr="Nail symbol on wooden cube indicates that new mail has been received on the laptop computer"/>
          <p:cNvPicPr preferRelativeResize="0">
            <a:picLocks noGrp="1"/>
          </p:cNvPicPr>
          <p:nvPr>
            <p:ph type="body" idx="1"/>
          </p:nvPr>
        </p:nvPicPr>
        <p:blipFill rotWithShape="1">
          <a:blip r:embed="rId3">
            <a:alphaModFix/>
          </a:blip>
          <a:srcRect l="18695" r="1" b="2"/>
          <a:stretch/>
        </p:blipFill>
        <p:spPr>
          <a:xfrm>
            <a:off x="5671128" y="914399"/>
            <a:ext cx="6520872" cy="5353521"/>
          </a:xfrm>
          <a:prstGeom prst="rect">
            <a:avLst/>
          </a:prstGeom>
          <a:noFill/>
          <a:ln>
            <a:noFill/>
          </a:ln>
        </p:spPr>
      </p:pic>
      <p:cxnSp>
        <p:nvCxnSpPr>
          <p:cNvPr id="134" name="Google Shape;134;p5"/>
          <p:cNvCxnSpPr/>
          <p:nvPr/>
        </p:nvCxnSpPr>
        <p:spPr>
          <a:xfrm rot="10800000" flipH="1">
            <a:off x="5672328" y="6267921"/>
            <a:ext cx="6519672" cy="2"/>
          </a:xfrm>
          <a:prstGeom prst="straightConnector1">
            <a:avLst/>
          </a:prstGeom>
          <a:noFill/>
          <a:ln w="76200" cap="flat" cmpd="sng">
            <a:solidFill>
              <a:schemeClr val="accent1"/>
            </a:solidFill>
            <a:prstDash val="solid"/>
            <a:miter lim="800000"/>
            <a:headEnd type="none" w="sm" len="sm"/>
            <a:tailEnd type="none" w="sm" len="sm"/>
          </a:ln>
        </p:spPr>
      </p:cxnSp>
      <p:sp>
        <p:nvSpPr>
          <p:cNvPr id="135" name="Google Shape;135;p5"/>
          <p:cNvSpPr txBox="1">
            <a:spLocks noGrp="1"/>
          </p:cNvSpPr>
          <p:nvPr>
            <p:ph type="title"/>
          </p:nvPr>
        </p:nvSpPr>
        <p:spPr>
          <a:xfrm>
            <a:off x="640079" y="914400"/>
            <a:ext cx="4261104" cy="109728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600"/>
              <a:buFont typeface="Play"/>
              <a:buNone/>
            </a:pPr>
            <a:r>
              <a:rPr lang="en-US" sz="3600" b="1"/>
              <a:t>Why Use Email for Communication?</a:t>
            </a:r>
            <a:endParaRPr/>
          </a:p>
        </p:txBody>
      </p:sp>
      <p:sp>
        <p:nvSpPr>
          <p:cNvPr id="136" name="Google Shape;136;p5"/>
          <p:cNvSpPr txBox="1">
            <a:spLocks noGrp="1"/>
          </p:cNvSpPr>
          <p:nvPr>
            <p:ph type="body" idx="2"/>
          </p:nvPr>
        </p:nvSpPr>
        <p:spPr>
          <a:xfrm>
            <a:off x="640079" y="2176036"/>
            <a:ext cx="4261104" cy="41218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400"/>
              <a:buNone/>
            </a:pPr>
            <a:r>
              <a:rPr lang="en-US" sz="1400" b="1"/>
              <a:t>Convenient and Cost-effective</a:t>
            </a:r>
            <a:endParaRPr/>
          </a:p>
          <a:p>
            <a:pPr marL="0" lvl="1" indent="0" algn="l" rtl="0">
              <a:lnSpc>
                <a:spcPct val="90000"/>
              </a:lnSpc>
              <a:spcBef>
                <a:spcPts val="500"/>
              </a:spcBef>
              <a:spcAft>
                <a:spcPts val="0"/>
              </a:spcAft>
              <a:buClr>
                <a:schemeClr val="dk1"/>
              </a:buClr>
              <a:buSzPts val="1400"/>
              <a:buNone/>
            </a:pPr>
            <a:r>
              <a:rPr lang="en-US" sz="1400"/>
              <a:t>Email is a convenient and cost-effective way to communicate with others. It allows you to send messages anytime, anywhere, without the need to wait for your recipient to be available.</a:t>
            </a:r>
            <a:endParaRPr/>
          </a:p>
          <a:p>
            <a:pPr marL="0" lvl="0" indent="0" algn="l" rtl="0">
              <a:lnSpc>
                <a:spcPct val="90000"/>
              </a:lnSpc>
              <a:spcBef>
                <a:spcPts val="2500"/>
              </a:spcBef>
              <a:spcAft>
                <a:spcPts val="0"/>
              </a:spcAft>
              <a:buClr>
                <a:schemeClr val="dk1"/>
              </a:buClr>
              <a:buSzPts val="1400"/>
              <a:buNone/>
            </a:pPr>
            <a:r>
              <a:rPr lang="en-US" sz="1400" b="1"/>
              <a:t>Sending and Receiving Important Documents</a:t>
            </a:r>
            <a:endParaRPr/>
          </a:p>
          <a:p>
            <a:pPr marL="0" lvl="1" indent="0" algn="l" rtl="0">
              <a:lnSpc>
                <a:spcPct val="90000"/>
              </a:lnSpc>
              <a:spcBef>
                <a:spcPts val="500"/>
              </a:spcBef>
              <a:spcAft>
                <a:spcPts val="0"/>
              </a:spcAft>
              <a:buClr>
                <a:schemeClr val="dk1"/>
              </a:buClr>
              <a:buSzPts val="1400"/>
              <a:buNone/>
            </a:pPr>
            <a:r>
              <a:rPr lang="en-US" sz="1400"/>
              <a:t>Email is useful for sending and receiving important documents and files. It provides a quick and efficient way to share information and collaborate on projects.</a:t>
            </a:r>
            <a:endParaRPr sz="14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1"/>
        <p:cNvGrpSpPr/>
        <p:nvPr/>
      </p:nvGrpSpPr>
      <p:grpSpPr>
        <a:xfrm>
          <a:off x="0" y="0"/>
          <a:ext cx="0" cy="0"/>
          <a:chOff x="0" y="0"/>
          <a:chExt cx="0" cy="0"/>
        </a:xfrm>
      </p:grpSpPr>
      <p:cxnSp>
        <p:nvCxnSpPr>
          <p:cNvPr id="142" name="Google Shape;142;p6"/>
          <p:cNvCxnSpPr/>
          <p:nvPr/>
        </p:nvCxnSpPr>
        <p:spPr>
          <a:xfrm>
            <a:off x="713232" y="1031001"/>
            <a:ext cx="978862" cy="0"/>
          </a:xfrm>
          <a:prstGeom prst="straightConnector1">
            <a:avLst/>
          </a:prstGeom>
          <a:noFill/>
          <a:ln w="76200" cap="flat" cmpd="sng">
            <a:solidFill>
              <a:schemeClr val="accent1"/>
            </a:solidFill>
            <a:prstDash val="solid"/>
            <a:miter lim="800000"/>
            <a:headEnd type="none" w="sm" len="sm"/>
            <a:tailEnd type="none" w="sm" len="sm"/>
          </a:ln>
        </p:spPr>
      </p:cxnSp>
      <p:sp>
        <p:nvSpPr>
          <p:cNvPr id="143" name="Google Shape;143;p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Play"/>
              <a:ea typeface="Play"/>
              <a:cs typeface="Play"/>
              <a:sym typeface="Play"/>
            </a:endParaRPr>
          </a:p>
        </p:txBody>
      </p:sp>
      <p:pic>
        <p:nvPicPr>
          <p:cNvPr id="144" name="Google Shape;144;p6" descr="Email Connections digital 3d background"/>
          <p:cNvPicPr preferRelativeResize="0">
            <a:picLocks noGrp="1"/>
          </p:cNvPicPr>
          <p:nvPr>
            <p:ph type="body" idx="1"/>
          </p:nvPr>
        </p:nvPicPr>
        <p:blipFill rotWithShape="1">
          <a:blip r:embed="rId3">
            <a:alphaModFix/>
          </a:blip>
          <a:srcRect t="408" r="-2" b="150"/>
          <a:stretch/>
        </p:blipFill>
        <p:spPr>
          <a:xfrm>
            <a:off x="1" y="2613892"/>
            <a:ext cx="4946906" cy="3689359"/>
          </a:xfrm>
          <a:prstGeom prst="rect">
            <a:avLst/>
          </a:prstGeom>
          <a:noFill/>
          <a:ln>
            <a:noFill/>
          </a:ln>
        </p:spPr>
      </p:pic>
      <p:cxnSp>
        <p:nvCxnSpPr>
          <p:cNvPr id="145" name="Google Shape;145;p6"/>
          <p:cNvCxnSpPr/>
          <p:nvPr/>
        </p:nvCxnSpPr>
        <p:spPr>
          <a:xfrm rot="10800000" flipH="1">
            <a:off x="0" y="6274446"/>
            <a:ext cx="4946904" cy="1"/>
          </a:xfrm>
          <a:prstGeom prst="straightConnector1">
            <a:avLst/>
          </a:prstGeom>
          <a:noFill/>
          <a:ln w="76200" cap="flat" cmpd="sng">
            <a:solidFill>
              <a:schemeClr val="accent1"/>
            </a:solidFill>
            <a:prstDash val="solid"/>
            <a:miter lim="800000"/>
            <a:headEnd type="none" w="sm" len="sm"/>
            <a:tailEnd type="none" w="sm" len="sm"/>
          </a:ln>
        </p:spPr>
      </p:cxnSp>
      <p:sp>
        <p:nvSpPr>
          <p:cNvPr id="146" name="Google Shape;146;p6"/>
          <p:cNvSpPr txBox="1">
            <a:spLocks noGrp="1"/>
          </p:cNvSpPr>
          <p:nvPr>
            <p:ph type="title"/>
          </p:nvPr>
        </p:nvSpPr>
        <p:spPr>
          <a:xfrm>
            <a:off x="640080" y="914401"/>
            <a:ext cx="4306824" cy="147781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4000"/>
              <a:buFont typeface="Play"/>
              <a:buNone/>
            </a:pPr>
            <a:r>
              <a:rPr lang="en-US" sz="4000" b="1"/>
              <a:t>Email Service Providers</a:t>
            </a:r>
            <a:endParaRPr/>
          </a:p>
        </p:txBody>
      </p:sp>
      <p:sp>
        <p:nvSpPr>
          <p:cNvPr id="147" name="Google Shape;147;p6"/>
          <p:cNvSpPr txBox="1">
            <a:spLocks noGrp="1"/>
          </p:cNvSpPr>
          <p:nvPr>
            <p:ph type="body" idx="2"/>
          </p:nvPr>
        </p:nvSpPr>
        <p:spPr>
          <a:xfrm>
            <a:off x="5641848" y="1014984"/>
            <a:ext cx="5889161" cy="528826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400"/>
              <a:buNone/>
            </a:pPr>
            <a:r>
              <a:rPr lang="en-US" sz="1400" b="1"/>
              <a:t>Gmail</a:t>
            </a:r>
            <a:endParaRPr/>
          </a:p>
          <a:p>
            <a:pPr marL="0" lvl="1" indent="0" algn="l" rtl="0">
              <a:lnSpc>
                <a:spcPct val="90000"/>
              </a:lnSpc>
              <a:spcBef>
                <a:spcPts val="500"/>
              </a:spcBef>
              <a:spcAft>
                <a:spcPts val="0"/>
              </a:spcAft>
              <a:buClr>
                <a:schemeClr val="dk1"/>
              </a:buClr>
              <a:buSzPts val="1400"/>
              <a:buNone/>
            </a:pPr>
            <a:r>
              <a:rPr lang="en-US" sz="1400"/>
              <a:t>Gmail is a free email service provided by Google. It offers various features such as spam protection, custom themes, and integration with other Google services.</a:t>
            </a:r>
            <a:endParaRPr/>
          </a:p>
          <a:p>
            <a:pPr marL="0" lvl="0" indent="0" algn="l" rtl="0">
              <a:lnSpc>
                <a:spcPct val="90000"/>
              </a:lnSpc>
              <a:spcBef>
                <a:spcPts val="2500"/>
              </a:spcBef>
              <a:spcAft>
                <a:spcPts val="0"/>
              </a:spcAft>
              <a:buClr>
                <a:schemeClr val="dk1"/>
              </a:buClr>
              <a:buSzPts val="1400"/>
              <a:buNone/>
            </a:pPr>
            <a:r>
              <a:rPr lang="en-US" sz="1400" b="1"/>
              <a:t>Outlook</a:t>
            </a:r>
            <a:endParaRPr/>
          </a:p>
          <a:p>
            <a:pPr marL="0" lvl="1" indent="0" algn="l" rtl="0">
              <a:lnSpc>
                <a:spcPct val="90000"/>
              </a:lnSpc>
              <a:spcBef>
                <a:spcPts val="500"/>
              </a:spcBef>
              <a:spcAft>
                <a:spcPts val="0"/>
              </a:spcAft>
              <a:buClr>
                <a:schemeClr val="dk1"/>
              </a:buClr>
              <a:buSzPts val="1400"/>
              <a:buNone/>
            </a:pPr>
            <a:r>
              <a:rPr lang="en-US" sz="1400"/>
              <a:t>Outlook is an email service provided by Microsoft. It offers features such as calendar, contacts, and tasks management, and integration with other Microsoft services such as OneDrive and Skype.</a:t>
            </a:r>
            <a:endParaRPr/>
          </a:p>
          <a:p>
            <a:pPr marL="0" lvl="0" indent="0" algn="l" rtl="0">
              <a:lnSpc>
                <a:spcPct val="90000"/>
              </a:lnSpc>
              <a:spcBef>
                <a:spcPts val="2500"/>
              </a:spcBef>
              <a:spcAft>
                <a:spcPts val="0"/>
              </a:spcAft>
              <a:buClr>
                <a:schemeClr val="dk1"/>
              </a:buClr>
              <a:buSzPts val="1400"/>
              <a:buNone/>
            </a:pPr>
            <a:r>
              <a:rPr lang="en-US" sz="1400" b="1"/>
              <a:t>Yahoo</a:t>
            </a:r>
            <a:endParaRPr/>
          </a:p>
          <a:p>
            <a:pPr marL="0" lvl="1" indent="0" algn="l" rtl="0">
              <a:lnSpc>
                <a:spcPct val="90000"/>
              </a:lnSpc>
              <a:spcBef>
                <a:spcPts val="500"/>
              </a:spcBef>
              <a:spcAft>
                <a:spcPts val="0"/>
              </a:spcAft>
              <a:buClr>
                <a:schemeClr val="dk1"/>
              </a:buClr>
              <a:buSzPts val="1400"/>
              <a:buNone/>
            </a:pPr>
            <a:r>
              <a:rPr lang="en-US" sz="1400"/>
              <a:t>Yahoo Mail is a free email service provided by Yahoo. It offers features such as 1 TB of storage, spam protection, and integration with various Yahoo services.</a:t>
            </a:r>
            <a:endParaRPr/>
          </a:p>
          <a:p>
            <a:pPr marL="0" lvl="0" indent="0" algn="l" rtl="0">
              <a:lnSpc>
                <a:spcPct val="90000"/>
              </a:lnSpc>
              <a:spcBef>
                <a:spcPts val="2500"/>
              </a:spcBef>
              <a:spcAft>
                <a:spcPts val="0"/>
              </a:spcAft>
              <a:buClr>
                <a:schemeClr val="dk1"/>
              </a:buClr>
              <a:buSzPts val="1400"/>
              <a:buNone/>
            </a:pPr>
            <a:r>
              <a:rPr lang="en-US" sz="1400" b="1"/>
              <a:t>Zoho</a:t>
            </a:r>
            <a:endParaRPr/>
          </a:p>
          <a:p>
            <a:pPr marL="0" lvl="1" indent="0" algn="l" rtl="0">
              <a:lnSpc>
                <a:spcPct val="90000"/>
              </a:lnSpc>
              <a:spcBef>
                <a:spcPts val="500"/>
              </a:spcBef>
              <a:spcAft>
                <a:spcPts val="0"/>
              </a:spcAft>
              <a:buClr>
                <a:schemeClr val="dk1"/>
              </a:buClr>
              <a:buSzPts val="1400"/>
              <a:buNone/>
            </a:pPr>
            <a:r>
              <a:rPr lang="en-US" sz="1400"/>
              <a:t>Zoho Mail is an email service provided by Zoho. It offers features such as custom domains, spam protection, and integration with other Zoho services.</a:t>
            </a:r>
            <a:endParaRPr sz="14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2"/>
        <p:cNvGrpSpPr/>
        <p:nvPr/>
      </p:nvGrpSpPr>
      <p:grpSpPr>
        <a:xfrm>
          <a:off x="0" y="0"/>
          <a:ext cx="0" cy="0"/>
          <a:chOff x="0" y="0"/>
          <a:chExt cx="0" cy="0"/>
        </a:xfrm>
      </p:grpSpPr>
      <p:cxnSp>
        <p:nvCxnSpPr>
          <p:cNvPr id="153" name="Google Shape;153;p7"/>
          <p:cNvCxnSpPr/>
          <p:nvPr/>
        </p:nvCxnSpPr>
        <p:spPr>
          <a:xfrm>
            <a:off x="713232" y="1031001"/>
            <a:ext cx="978862" cy="0"/>
          </a:xfrm>
          <a:prstGeom prst="straightConnector1">
            <a:avLst/>
          </a:prstGeom>
          <a:noFill/>
          <a:ln w="76200" cap="flat" cmpd="sng">
            <a:solidFill>
              <a:schemeClr val="accent1"/>
            </a:solidFill>
            <a:prstDash val="solid"/>
            <a:miter lim="800000"/>
            <a:headEnd type="none" w="sm" len="sm"/>
            <a:tailEnd type="none" w="sm" len="sm"/>
          </a:ln>
        </p:spPr>
      </p:cxnSp>
      <p:sp>
        <p:nvSpPr>
          <p:cNvPr id="154" name="Google Shape;154;p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55" name="Google Shape;155;p7" descr="Email communication online messaging tablet computer desk"/>
          <p:cNvPicPr preferRelativeResize="0">
            <a:picLocks noGrp="1"/>
          </p:cNvPicPr>
          <p:nvPr>
            <p:ph type="body" idx="1"/>
          </p:nvPr>
        </p:nvPicPr>
        <p:blipFill rotWithShape="1">
          <a:blip r:embed="rId3">
            <a:alphaModFix/>
          </a:blip>
          <a:srcRect l="22357" r="1210" b="1"/>
          <a:stretch/>
        </p:blipFill>
        <p:spPr>
          <a:xfrm>
            <a:off x="5671128" y="914399"/>
            <a:ext cx="6520872" cy="5353521"/>
          </a:xfrm>
          <a:prstGeom prst="rect">
            <a:avLst/>
          </a:prstGeom>
          <a:noFill/>
          <a:ln>
            <a:noFill/>
          </a:ln>
        </p:spPr>
      </p:pic>
      <p:cxnSp>
        <p:nvCxnSpPr>
          <p:cNvPr id="156" name="Google Shape;156;p7"/>
          <p:cNvCxnSpPr/>
          <p:nvPr/>
        </p:nvCxnSpPr>
        <p:spPr>
          <a:xfrm rot="10800000" flipH="1">
            <a:off x="5672328" y="6267921"/>
            <a:ext cx="6519672" cy="2"/>
          </a:xfrm>
          <a:prstGeom prst="straightConnector1">
            <a:avLst/>
          </a:prstGeom>
          <a:noFill/>
          <a:ln w="76200" cap="flat" cmpd="sng">
            <a:solidFill>
              <a:schemeClr val="accent1"/>
            </a:solidFill>
            <a:prstDash val="solid"/>
            <a:miter lim="800000"/>
            <a:headEnd type="none" w="sm" len="sm"/>
            <a:tailEnd type="none" w="sm" len="sm"/>
          </a:ln>
        </p:spPr>
      </p:cxnSp>
      <p:sp>
        <p:nvSpPr>
          <p:cNvPr id="157" name="Google Shape;157;p7"/>
          <p:cNvSpPr txBox="1">
            <a:spLocks noGrp="1"/>
          </p:cNvSpPr>
          <p:nvPr>
            <p:ph type="title"/>
          </p:nvPr>
        </p:nvSpPr>
        <p:spPr>
          <a:xfrm>
            <a:off x="640079" y="914400"/>
            <a:ext cx="4261104" cy="109728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600"/>
              <a:buFont typeface="Play"/>
              <a:buNone/>
            </a:pPr>
            <a:r>
              <a:rPr lang="en-US" sz="3600" b="1"/>
              <a:t>Gmail</a:t>
            </a:r>
            <a:endParaRPr/>
          </a:p>
        </p:txBody>
      </p:sp>
      <p:sp>
        <p:nvSpPr>
          <p:cNvPr id="158" name="Google Shape;158;p7"/>
          <p:cNvSpPr txBox="1">
            <a:spLocks noGrp="1"/>
          </p:cNvSpPr>
          <p:nvPr>
            <p:ph type="body" idx="2"/>
          </p:nvPr>
        </p:nvSpPr>
        <p:spPr>
          <a:xfrm>
            <a:off x="640079" y="2176036"/>
            <a:ext cx="4261104" cy="41218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400"/>
              <a:buNone/>
            </a:pPr>
            <a:r>
              <a:rPr lang="en-US" sz="1400" b="1"/>
              <a:t>Free Email Service</a:t>
            </a:r>
            <a:endParaRPr/>
          </a:p>
          <a:p>
            <a:pPr marL="0" lvl="1" indent="0" algn="l" rtl="0">
              <a:lnSpc>
                <a:spcPct val="90000"/>
              </a:lnSpc>
              <a:spcBef>
                <a:spcPts val="500"/>
              </a:spcBef>
              <a:spcAft>
                <a:spcPts val="0"/>
              </a:spcAft>
              <a:buClr>
                <a:schemeClr val="dk1"/>
              </a:buClr>
              <a:buSzPts val="1400"/>
              <a:buNone/>
            </a:pPr>
            <a:r>
              <a:rPr lang="en-US" sz="1400"/>
              <a:t>Gmail is a popular free email service provided by Google that offers users a reliable and secure way to communicate with others.</a:t>
            </a:r>
            <a:endParaRPr/>
          </a:p>
          <a:p>
            <a:pPr marL="0" lvl="0" indent="0" algn="l" rtl="0">
              <a:lnSpc>
                <a:spcPct val="90000"/>
              </a:lnSpc>
              <a:spcBef>
                <a:spcPts val="2500"/>
              </a:spcBef>
              <a:spcAft>
                <a:spcPts val="0"/>
              </a:spcAft>
              <a:buClr>
                <a:schemeClr val="dk1"/>
              </a:buClr>
              <a:buSzPts val="1400"/>
              <a:buNone/>
            </a:pPr>
            <a:r>
              <a:rPr lang="en-US" sz="1400" b="1"/>
              <a:t>Features</a:t>
            </a:r>
            <a:endParaRPr/>
          </a:p>
          <a:p>
            <a:pPr marL="0" lvl="1" indent="0" algn="l" rtl="0">
              <a:lnSpc>
                <a:spcPct val="90000"/>
              </a:lnSpc>
              <a:spcBef>
                <a:spcPts val="500"/>
              </a:spcBef>
              <a:spcAft>
                <a:spcPts val="0"/>
              </a:spcAft>
              <a:buClr>
                <a:schemeClr val="dk1"/>
              </a:buClr>
              <a:buSzPts val="1400"/>
              <a:buNone/>
            </a:pPr>
            <a:r>
              <a:rPr lang="en-US" sz="1400"/>
              <a:t>Gmail offers several features such as a large storage capacity, spam filtering, smart replies, and integration with other Google products like Google Drive and Google Calendar.</a:t>
            </a:r>
            <a:endParaRPr sz="14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3"/>
        <p:cNvGrpSpPr/>
        <p:nvPr/>
      </p:nvGrpSpPr>
      <p:grpSpPr>
        <a:xfrm>
          <a:off x="0" y="0"/>
          <a:ext cx="0" cy="0"/>
          <a:chOff x="0" y="0"/>
          <a:chExt cx="0" cy="0"/>
        </a:xfrm>
      </p:grpSpPr>
      <p:cxnSp>
        <p:nvCxnSpPr>
          <p:cNvPr id="164" name="Google Shape;164;p8"/>
          <p:cNvCxnSpPr/>
          <p:nvPr/>
        </p:nvCxnSpPr>
        <p:spPr>
          <a:xfrm>
            <a:off x="713232" y="1031001"/>
            <a:ext cx="978862" cy="0"/>
          </a:xfrm>
          <a:prstGeom prst="straightConnector1">
            <a:avLst/>
          </a:prstGeom>
          <a:noFill/>
          <a:ln w="76200" cap="flat" cmpd="sng">
            <a:solidFill>
              <a:schemeClr val="accent1"/>
            </a:solidFill>
            <a:prstDash val="solid"/>
            <a:miter lim="800000"/>
            <a:headEnd type="none" w="sm" len="sm"/>
            <a:tailEnd type="none" w="sm" len="sm"/>
          </a:ln>
        </p:spPr>
      </p:cxnSp>
      <p:sp>
        <p:nvSpPr>
          <p:cNvPr id="165" name="Google Shape;165;p8"/>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Play"/>
              <a:ea typeface="Play"/>
              <a:cs typeface="Play"/>
              <a:sym typeface="Play"/>
            </a:endParaRPr>
          </a:p>
        </p:txBody>
      </p:sp>
      <p:pic>
        <p:nvPicPr>
          <p:cNvPr id="166" name="Google Shape;166;p8" descr="Hand sketching Email Concept"/>
          <p:cNvPicPr preferRelativeResize="0">
            <a:picLocks noGrp="1"/>
          </p:cNvPicPr>
          <p:nvPr>
            <p:ph type="body" idx="1"/>
          </p:nvPr>
        </p:nvPicPr>
        <p:blipFill rotWithShape="1">
          <a:blip r:embed="rId3">
            <a:alphaModFix/>
          </a:blip>
          <a:srcRect r="10499" b="1"/>
          <a:stretch/>
        </p:blipFill>
        <p:spPr>
          <a:xfrm>
            <a:off x="1" y="2613892"/>
            <a:ext cx="4946906" cy="3689359"/>
          </a:xfrm>
          <a:prstGeom prst="rect">
            <a:avLst/>
          </a:prstGeom>
          <a:noFill/>
          <a:ln>
            <a:noFill/>
          </a:ln>
        </p:spPr>
      </p:pic>
      <p:cxnSp>
        <p:nvCxnSpPr>
          <p:cNvPr id="167" name="Google Shape;167;p8"/>
          <p:cNvCxnSpPr/>
          <p:nvPr/>
        </p:nvCxnSpPr>
        <p:spPr>
          <a:xfrm rot="10800000" flipH="1">
            <a:off x="0" y="6274446"/>
            <a:ext cx="4946904" cy="1"/>
          </a:xfrm>
          <a:prstGeom prst="straightConnector1">
            <a:avLst/>
          </a:prstGeom>
          <a:noFill/>
          <a:ln w="76200" cap="flat" cmpd="sng">
            <a:solidFill>
              <a:schemeClr val="accent1"/>
            </a:solidFill>
            <a:prstDash val="solid"/>
            <a:miter lim="800000"/>
            <a:headEnd type="none" w="sm" len="sm"/>
            <a:tailEnd type="none" w="sm" len="sm"/>
          </a:ln>
        </p:spPr>
      </p:cxnSp>
      <p:sp>
        <p:nvSpPr>
          <p:cNvPr id="168" name="Google Shape;168;p8"/>
          <p:cNvSpPr txBox="1">
            <a:spLocks noGrp="1"/>
          </p:cNvSpPr>
          <p:nvPr>
            <p:ph type="title"/>
          </p:nvPr>
        </p:nvSpPr>
        <p:spPr>
          <a:xfrm>
            <a:off x="640080" y="914401"/>
            <a:ext cx="4306824" cy="147781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4000"/>
              <a:buFont typeface="Play"/>
              <a:buNone/>
            </a:pPr>
            <a:r>
              <a:rPr lang="en-US" sz="4000" b="1"/>
              <a:t>Outlook</a:t>
            </a:r>
            <a:endParaRPr/>
          </a:p>
        </p:txBody>
      </p:sp>
      <p:sp>
        <p:nvSpPr>
          <p:cNvPr id="169" name="Google Shape;169;p8"/>
          <p:cNvSpPr txBox="1">
            <a:spLocks noGrp="1"/>
          </p:cNvSpPr>
          <p:nvPr>
            <p:ph type="body" idx="2"/>
          </p:nvPr>
        </p:nvSpPr>
        <p:spPr>
          <a:xfrm>
            <a:off x="5641848" y="1014984"/>
            <a:ext cx="5889161" cy="528826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400"/>
              <a:buNone/>
            </a:pPr>
            <a:r>
              <a:rPr lang="en-US" sz="1400" b="1"/>
              <a:t>Email Service</a:t>
            </a:r>
            <a:endParaRPr/>
          </a:p>
          <a:p>
            <a:pPr marL="0" lvl="1" indent="0" algn="l" rtl="0">
              <a:lnSpc>
                <a:spcPct val="90000"/>
              </a:lnSpc>
              <a:spcBef>
                <a:spcPts val="500"/>
              </a:spcBef>
              <a:spcAft>
                <a:spcPts val="0"/>
              </a:spcAft>
              <a:buClr>
                <a:schemeClr val="dk1"/>
              </a:buClr>
              <a:buSzPts val="1400"/>
              <a:buNone/>
            </a:pPr>
            <a:r>
              <a:rPr lang="en-US" sz="1400"/>
              <a:t>Outlook is a free email service provided by Microsoft. It is a reliable and secure email service that offers several features such as a calendar, contacts, and tasks.</a:t>
            </a:r>
            <a:endParaRPr/>
          </a:p>
          <a:p>
            <a:pPr marL="0" lvl="0" indent="0" algn="l" rtl="0">
              <a:lnSpc>
                <a:spcPct val="90000"/>
              </a:lnSpc>
              <a:spcBef>
                <a:spcPts val="2500"/>
              </a:spcBef>
              <a:spcAft>
                <a:spcPts val="0"/>
              </a:spcAft>
              <a:buClr>
                <a:schemeClr val="dk1"/>
              </a:buClr>
              <a:buSzPts val="1400"/>
              <a:buNone/>
            </a:pPr>
            <a:r>
              <a:rPr lang="en-US" sz="1400" b="1"/>
              <a:t>Calendar</a:t>
            </a:r>
            <a:endParaRPr/>
          </a:p>
          <a:p>
            <a:pPr marL="0" lvl="1" indent="0" algn="l" rtl="0">
              <a:lnSpc>
                <a:spcPct val="90000"/>
              </a:lnSpc>
              <a:spcBef>
                <a:spcPts val="500"/>
              </a:spcBef>
              <a:spcAft>
                <a:spcPts val="0"/>
              </a:spcAft>
              <a:buClr>
                <a:schemeClr val="dk1"/>
              </a:buClr>
              <a:buSzPts val="1400"/>
              <a:buNone/>
            </a:pPr>
            <a:r>
              <a:rPr lang="en-US" sz="1400"/>
              <a:t>Outlook has a built-in calendar that allows you to schedule and manage appointments, meetings, and events. You can also set up reminders and receive notifications for upcoming events.</a:t>
            </a:r>
            <a:endParaRPr/>
          </a:p>
          <a:p>
            <a:pPr marL="0" lvl="0" indent="0" algn="l" rtl="0">
              <a:lnSpc>
                <a:spcPct val="90000"/>
              </a:lnSpc>
              <a:spcBef>
                <a:spcPts val="2500"/>
              </a:spcBef>
              <a:spcAft>
                <a:spcPts val="0"/>
              </a:spcAft>
              <a:buClr>
                <a:schemeClr val="dk1"/>
              </a:buClr>
              <a:buSzPts val="1400"/>
              <a:buNone/>
            </a:pPr>
            <a:r>
              <a:rPr lang="en-US" sz="1400" b="1"/>
              <a:t>Contacts</a:t>
            </a:r>
            <a:endParaRPr/>
          </a:p>
          <a:p>
            <a:pPr marL="0" lvl="1" indent="0" algn="l" rtl="0">
              <a:lnSpc>
                <a:spcPct val="90000"/>
              </a:lnSpc>
              <a:spcBef>
                <a:spcPts val="500"/>
              </a:spcBef>
              <a:spcAft>
                <a:spcPts val="0"/>
              </a:spcAft>
              <a:buClr>
                <a:schemeClr val="dk1"/>
              </a:buClr>
              <a:buSzPts val="1400"/>
              <a:buNone/>
            </a:pPr>
            <a:r>
              <a:rPr lang="en-US" sz="1400"/>
              <a:t>Outlook allows you to manage your contacts and keep track of important information such as phone numbers, email addresses, and business details. You can also set up distribution lists and send email to multiple contacts at once.</a:t>
            </a:r>
            <a:endParaRPr/>
          </a:p>
          <a:p>
            <a:pPr marL="0" lvl="0" indent="0" algn="l" rtl="0">
              <a:lnSpc>
                <a:spcPct val="90000"/>
              </a:lnSpc>
              <a:spcBef>
                <a:spcPts val="2500"/>
              </a:spcBef>
              <a:spcAft>
                <a:spcPts val="0"/>
              </a:spcAft>
              <a:buClr>
                <a:schemeClr val="dk1"/>
              </a:buClr>
              <a:buSzPts val="1400"/>
              <a:buNone/>
            </a:pPr>
            <a:r>
              <a:rPr lang="en-US" sz="1400" b="1"/>
              <a:t>Integration with Other Microsoft Products</a:t>
            </a:r>
            <a:endParaRPr/>
          </a:p>
          <a:p>
            <a:pPr marL="0" lvl="1" indent="0" algn="l" rtl="0">
              <a:lnSpc>
                <a:spcPct val="90000"/>
              </a:lnSpc>
              <a:spcBef>
                <a:spcPts val="500"/>
              </a:spcBef>
              <a:spcAft>
                <a:spcPts val="0"/>
              </a:spcAft>
              <a:buClr>
                <a:schemeClr val="dk1"/>
              </a:buClr>
              <a:buSzPts val="1400"/>
              <a:buNone/>
            </a:pPr>
            <a:r>
              <a:rPr lang="en-US" sz="1400"/>
              <a:t>Outlook offers seamless integration with other Microsoft products such as OneDrive, Skype, and Office. This makes it easy to share files, collaborate with others, and manage your work more efficiently.</a:t>
            </a:r>
            <a:endParaRPr sz="14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69"/>
                                        </p:tgtEl>
                                        <p:attrNameLst>
                                          <p:attrName>style.visibility</p:attrName>
                                        </p:attrNameLst>
                                      </p:cBhvr>
                                      <p:to>
                                        <p:strVal val="visible"/>
                                      </p:to>
                                    </p:set>
                                    <p:animEffect transition="in" filter="fade">
                                      <p:cBhvr>
                                        <p:cTn id="7" dur="5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4"/>
        <p:cNvGrpSpPr/>
        <p:nvPr/>
      </p:nvGrpSpPr>
      <p:grpSpPr>
        <a:xfrm>
          <a:off x="0" y="0"/>
          <a:ext cx="0" cy="0"/>
          <a:chOff x="0" y="0"/>
          <a:chExt cx="0" cy="0"/>
        </a:xfrm>
      </p:grpSpPr>
      <p:sp>
        <p:nvSpPr>
          <p:cNvPr id="175" name="Google Shape;175;p9"/>
          <p:cNvSpPr/>
          <p:nvPr/>
        </p:nvSpPr>
        <p:spPr>
          <a:xfrm>
            <a:off x="0" y="0"/>
            <a:ext cx="12192000" cy="685799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76" name="Google Shape;176;p9"/>
          <p:cNvSpPr txBox="1">
            <a:spLocks noGrp="1"/>
          </p:cNvSpPr>
          <p:nvPr>
            <p:ph type="title"/>
          </p:nvPr>
        </p:nvSpPr>
        <p:spPr>
          <a:xfrm>
            <a:off x="954823" y="2385927"/>
            <a:ext cx="4265763" cy="161190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400"/>
              <a:buFont typeface="Play"/>
              <a:buNone/>
            </a:pPr>
            <a:r>
              <a:rPr lang="en-US"/>
              <a:t>Yahoo</a:t>
            </a:r>
            <a:endParaRPr/>
          </a:p>
        </p:txBody>
      </p:sp>
      <p:sp>
        <p:nvSpPr>
          <p:cNvPr id="177" name="Google Shape;177;p9"/>
          <p:cNvSpPr txBox="1">
            <a:spLocks noGrp="1"/>
          </p:cNvSpPr>
          <p:nvPr>
            <p:ph type="body" idx="1"/>
          </p:nvPr>
        </p:nvSpPr>
        <p:spPr>
          <a:xfrm>
            <a:off x="5871353" y="2476926"/>
            <a:ext cx="5269831" cy="203911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400"/>
              <a:buNone/>
            </a:pPr>
            <a:endParaRPr sz="1400" b="1"/>
          </a:p>
          <a:p>
            <a:pPr marL="0" lvl="1" indent="0" algn="l" rtl="0">
              <a:lnSpc>
                <a:spcPct val="90000"/>
              </a:lnSpc>
              <a:spcBef>
                <a:spcPts val="500"/>
              </a:spcBef>
              <a:spcAft>
                <a:spcPts val="0"/>
              </a:spcAft>
              <a:buClr>
                <a:schemeClr val="dk1"/>
              </a:buClr>
              <a:buSzPts val="1400"/>
              <a:buNone/>
            </a:pPr>
            <a:r>
              <a:rPr lang="en-US" sz="1400"/>
              <a:t>Yahoo is a free email service that offers several features such as a large storage capacity, spam filtering, and integration with other Yahoo! products.</a:t>
            </a:r>
            <a:endParaRPr sz="14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77"/>
                                        </p:tgtEl>
                                        <p:attrNameLst>
                                          <p:attrName>style.visibility</p:attrName>
                                        </p:attrNameLst>
                                      </p:cBhvr>
                                      <p:to>
                                        <p:strVal val="visible"/>
                                      </p:to>
                                    </p:set>
                                    <p:animEffect transition="in" filter="fade">
                                      <p:cBhvr>
                                        <p:cTn id="7" dur="5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2818</Words>
  <Application>Microsoft Office PowerPoint</Application>
  <PresentationFormat>Panorámica</PresentationFormat>
  <Paragraphs>175</Paragraphs>
  <Slides>24</Slides>
  <Notes>24</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24</vt:i4>
      </vt:variant>
    </vt:vector>
  </HeadingPairs>
  <TitlesOfParts>
    <vt:vector size="27" baseType="lpstr">
      <vt:lpstr>Play</vt:lpstr>
      <vt:lpstr>Arial</vt:lpstr>
      <vt:lpstr>Tema de Office</vt:lpstr>
      <vt:lpstr>Basic Computing Curriculum</vt:lpstr>
      <vt:lpstr>Presentation Overview</vt:lpstr>
      <vt:lpstr>Introduction to Email</vt:lpstr>
      <vt:lpstr>What is Email?</vt:lpstr>
      <vt:lpstr>Why Use Email for Communication?</vt:lpstr>
      <vt:lpstr>Email Service Providers</vt:lpstr>
      <vt:lpstr>Gmail</vt:lpstr>
      <vt:lpstr>Outlook</vt:lpstr>
      <vt:lpstr>Yahoo</vt:lpstr>
      <vt:lpstr>Zoho</vt:lpstr>
      <vt:lpstr>Creating an Email Account</vt:lpstr>
      <vt:lpstr>Steps to Create an Email Account</vt:lpstr>
      <vt:lpstr>Choosing an Email Address</vt:lpstr>
      <vt:lpstr>Password Strength</vt:lpstr>
      <vt:lpstr>Email Verification</vt:lpstr>
      <vt:lpstr>Sending, Receiving, and Organizing Emails</vt:lpstr>
      <vt:lpstr>Sending an Email</vt:lpstr>
      <vt:lpstr>Replying to an Email</vt:lpstr>
      <vt:lpstr>Forwarding an Email</vt:lpstr>
      <vt:lpstr>Organizing Emails in Folders</vt:lpstr>
      <vt:lpstr>Attaching Files to an Email</vt:lpstr>
      <vt:lpstr>Types of Files that can be Attached to an Email</vt:lpstr>
      <vt:lpstr>Attachment Size Limit</vt:lpstr>
      <vt:lpstr>Practical 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Manel Mena</dc:creator>
  <cp:lastModifiedBy>Manel Mena Vicente</cp:lastModifiedBy>
  <cp:revision>1</cp:revision>
  <dcterms:created xsi:type="dcterms:W3CDTF">2024-08-26T14:14:55Z</dcterms:created>
  <dcterms:modified xsi:type="dcterms:W3CDTF">2024-11-18T08:34:33Z</dcterms:modified>
</cp:coreProperties>
</file>